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3" r:id="rId10"/>
    <p:sldId id="267" r:id="rId11"/>
    <p:sldId id="268" r:id="rId12"/>
    <p:sldId id="259" r:id="rId13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333FF"/>
    <a:srgbClr val="8B7525"/>
    <a:srgbClr val="FF9900"/>
    <a:srgbClr val="A61A77"/>
    <a:srgbClr val="FFCC00"/>
    <a:srgbClr val="99FF33"/>
    <a:srgbClr val="FF3300"/>
    <a:srgbClr val="0000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527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504" y="-4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8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#1">
  <dgm:title val=""/>
  <dgm:desc val=""/>
  <dgm:catLst>
    <dgm:cat type="accent3" pri="11400"/>
  </dgm:catLst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2ABEF-AB1D-4C08-977B-84F2F04B1939}" type="doc">
      <dgm:prSet loTypeId="urn:microsoft.com/office/officeart/2005/8/layout/vList2#1" loCatId="list" qsTypeId="urn:microsoft.com/office/officeart/2005/8/quickstyle/simple1#1" qsCatId="simple" csTypeId="urn:microsoft.com/office/officeart/2005/8/colors/accent3_4#1" csCatId="accent3" phldr="1"/>
      <dgm:spPr/>
      <dgm:t>
        <a:bodyPr/>
        <a:lstStyle/>
        <a:p>
          <a:endParaRPr lang="zh-CN" altLang="en-US"/>
        </a:p>
      </dgm:t>
    </dgm:pt>
    <dgm:pt modelId="{2764D0F6-E869-4434-9BDB-0824C41B999E}">
      <dgm:prSet phldrT="[文本]" custT="1"/>
      <dgm:spPr>
        <a:solidFill>
          <a:srgbClr val="3366FF"/>
        </a:solidFill>
      </dgm:spPr>
      <dgm:t>
        <a:bodyPr/>
        <a:lstStyle/>
        <a:p>
          <a:r>
            <a:rPr lang="zh-CN" altLang="en-US" sz="2400" dirty="0" smtClean="0"/>
            <a:t>一、青骄第二课堂情况</a:t>
          </a:r>
          <a:endParaRPr lang="zh-CN" altLang="en-US" sz="2400" dirty="0"/>
        </a:p>
      </dgm:t>
    </dgm:pt>
    <dgm:pt modelId="{345DC120-E74E-4178-936C-BEF4A8D234EC}" type="parTrans" cxnId="{D1724023-E89D-44CD-9F6F-2FCB068E5E3B}">
      <dgm:prSet/>
      <dgm:spPr/>
      <dgm:t>
        <a:bodyPr/>
        <a:lstStyle/>
        <a:p>
          <a:endParaRPr lang="zh-CN" altLang="en-US"/>
        </a:p>
      </dgm:t>
    </dgm:pt>
    <dgm:pt modelId="{68ECADCE-8D5D-4E48-9FDE-A89C15A17673}" type="sibTrans" cxnId="{D1724023-E89D-44CD-9F6F-2FCB068E5E3B}">
      <dgm:prSet/>
      <dgm:spPr/>
      <dgm:t>
        <a:bodyPr/>
        <a:lstStyle/>
        <a:p>
          <a:endParaRPr lang="zh-CN" altLang="en-US"/>
        </a:p>
      </dgm:t>
    </dgm:pt>
    <dgm:pt modelId="{897AF97C-9BD9-493D-8A94-6DB0ADAC11C2}">
      <dgm:prSet phldrT="[文本]" custT="1"/>
      <dgm:spPr>
        <a:solidFill>
          <a:srgbClr val="3366FF"/>
        </a:solidFill>
      </dgm:spPr>
      <dgm:t>
        <a:bodyPr/>
        <a:lstStyle/>
        <a:p>
          <a:r>
            <a:rPr lang="zh-CN" altLang="en-US" sz="2400" dirty="0" smtClean="0"/>
            <a:t>三、需要解决的问题</a:t>
          </a:r>
          <a:endParaRPr lang="zh-CN" altLang="en-US" sz="2400" dirty="0"/>
        </a:p>
      </dgm:t>
    </dgm:pt>
    <dgm:pt modelId="{942DBEF0-2DBB-4D63-8D1D-6FCCBD9CD6AD}" type="sibTrans" cxnId="{BED0F7F8-C7AB-41FC-B333-E91F5BCE0268}">
      <dgm:prSet/>
      <dgm:spPr/>
      <dgm:t>
        <a:bodyPr/>
        <a:lstStyle/>
        <a:p>
          <a:endParaRPr lang="zh-CN" altLang="en-US"/>
        </a:p>
      </dgm:t>
    </dgm:pt>
    <dgm:pt modelId="{8F289756-D871-4F76-A60B-91EAD808D610}" type="parTrans" cxnId="{BED0F7F8-C7AB-41FC-B333-E91F5BCE0268}">
      <dgm:prSet/>
      <dgm:spPr/>
      <dgm:t>
        <a:bodyPr/>
        <a:lstStyle/>
        <a:p>
          <a:endParaRPr lang="zh-CN" altLang="en-US"/>
        </a:p>
      </dgm:t>
    </dgm:pt>
    <dgm:pt modelId="{763BC835-EC3C-487A-8A6E-9B1C8306E274}">
      <dgm:prSet phldrT="[文本]" custT="1"/>
      <dgm:spPr>
        <a:solidFill>
          <a:srgbClr val="3366FF"/>
        </a:solidFill>
      </dgm:spPr>
      <dgm:t>
        <a:bodyPr/>
        <a:lstStyle/>
        <a:p>
          <a:r>
            <a:rPr lang="zh-CN" altLang="en-US" sz="2400" dirty="0" smtClean="0"/>
            <a:t>二、青骄第二课堂操作</a:t>
          </a:r>
          <a:endParaRPr lang="zh-CN" altLang="en-US" sz="2400" dirty="0"/>
        </a:p>
      </dgm:t>
    </dgm:pt>
    <dgm:pt modelId="{7B52A909-08AC-418A-9A70-9AA9D68041E0}" type="parTrans" cxnId="{0687799A-C471-43C8-B55A-A026AE62FC3D}">
      <dgm:prSet/>
      <dgm:spPr/>
      <dgm:t>
        <a:bodyPr/>
        <a:lstStyle/>
        <a:p>
          <a:endParaRPr lang="zh-CN" altLang="en-US"/>
        </a:p>
      </dgm:t>
    </dgm:pt>
    <dgm:pt modelId="{2D7D242A-4E25-4B75-AED5-C9A1CB98AB79}" type="sibTrans" cxnId="{0687799A-C471-43C8-B55A-A026AE62FC3D}">
      <dgm:prSet/>
      <dgm:spPr/>
      <dgm:t>
        <a:bodyPr/>
        <a:lstStyle/>
        <a:p>
          <a:endParaRPr lang="zh-CN" altLang="en-US"/>
        </a:p>
      </dgm:t>
    </dgm:pt>
    <dgm:pt modelId="{131EE16D-6BC8-45E4-8632-34F24E5AA3C6}" type="pres">
      <dgm:prSet presAssocID="{6032ABEF-AB1D-4C08-977B-84F2F04B19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395E682-9C38-4356-90F7-B4F253D846DE}" type="pres">
      <dgm:prSet presAssocID="{2764D0F6-E869-4434-9BDB-0824C41B999E}" presName="parentText" presStyleLbl="node1" presStyleIdx="0" presStyleCnt="3" custScaleY="61783" custLinFactNeighborX="2370" custLinFactNeighborY="2660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3536B6-081E-49A8-8A1F-E480D2BD1495}" type="pres">
      <dgm:prSet presAssocID="{68ECADCE-8D5D-4E48-9FDE-A89C15A17673}" presName="spacer" presStyleCnt="0"/>
      <dgm:spPr/>
    </dgm:pt>
    <dgm:pt modelId="{62B9ADB3-D23A-4145-8638-D9D382FF44AA}" type="pres">
      <dgm:prSet presAssocID="{763BC835-EC3C-487A-8A6E-9B1C8306E274}" presName="parentText" presStyleLbl="node1" presStyleIdx="1" presStyleCnt="3" custScaleY="6713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64A899-3E2E-44A5-9EDC-FF05F1751FB5}" type="pres">
      <dgm:prSet presAssocID="{2D7D242A-4E25-4B75-AED5-C9A1CB98AB79}" presName="spacer" presStyleCnt="0"/>
      <dgm:spPr/>
    </dgm:pt>
    <dgm:pt modelId="{B17CA122-BCC2-4022-BB0C-3E636D26B803}" type="pres">
      <dgm:prSet presAssocID="{897AF97C-9BD9-493D-8A94-6DB0ADAC11C2}" presName="parentText" presStyleLbl="node1" presStyleIdx="2" presStyleCnt="3" custScaleY="4413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62DEF91-7F26-4F65-9340-BE44D3AE2521}" type="presOf" srcId="{897AF97C-9BD9-493D-8A94-6DB0ADAC11C2}" destId="{B17CA122-BCC2-4022-BB0C-3E636D26B803}" srcOrd="0" destOrd="0" presId="urn:microsoft.com/office/officeart/2005/8/layout/vList2#1"/>
    <dgm:cxn modelId="{BED0F7F8-C7AB-41FC-B333-E91F5BCE0268}" srcId="{6032ABEF-AB1D-4C08-977B-84F2F04B1939}" destId="{897AF97C-9BD9-493D-8A94-6DB0ADAC11C2}" srcOrd="2" destOrd="0" parTransId="{8F289756-D871-4F76-A60B-91EAD808D610}" sibTransId="{942DBEF0-2DBB-4D63-8D1D-6FCCBD9CD6AD}"/>
    <dgm:cxn modelId="{30B37F90-8E64-4C3B-A124-91A112E7CED8}" type="presOf" srcId="{763BC835-EC3C-487A-8A6E-9B1C8306E274}" destId="{62B9ADB3-D23A-4145-8638-D9D382FF44AA}" srcOrd="0" destOrd="0" presId="urn:microsoft.com/office/officeart/2005/8/layout/vList2#1"/>
    <dgm:cxn modelId="{D1724023-E89D-44CD-9F6F-2FCB068E5E3B}" srcId="{6032ABEF-AB1D-4C08-977B-84F2F04B1939}" destId="{2764D0F6-E869-4434-9BDB-0824C41B999E}" srcOrd="0" destOrd="0" parTransId="{345DC120-E74E-4178-936C-BEF4A8D234EC}" sibTransId="{68ECADCE-8D5D-4E48-9FDE-A89C15A17673}"/>
    <dgm:cxn modelId="{C1D27659-3FF0-4D69-B091-312988DB9929}" type="presOf" srcId="{2764D0F6-E869-4434-9BDB-0824C41B999E}" destId="{C395E682-9C38-4356-90F7-B4F253D846DE}" srcOrd="0" destOrd="0" presId="urn:microsoft.com/office/officeart/2005/8/layout/vList2#1"/>
    <dgm:cxn modelId="{E9322B0F-9A82-4BA4-8FB0-416C39642FA6}" type="presOf" srcId="{6032ABEF-AB1D-4C08-977B-84F2F04B1939}" destId="{131EE16D-6BC8-45E4-8632-34F24E5AA3C6}" srcOrd="0" destOrd="0" presId="urn:microsoft.com/office/officeart/2005/8/layout/vList2#1"/>
    <dgm:cxn modelId="{0687799A-C471-43C8-B55A-A026AE62FC3D}" srcId="{6032ABEF-AB1D-4C08-977B-84F2F04B1939}" destId="{763BC835-EC3C-487A-8A6E-9B1C8306E274}" srcOrd="1" destOrd="0" parTransId="{7B52A909-08AC-418A-9A70-9AA9D68041E0}" sibTransId="{2D7D242A-4E25-4B75-AED5-C9A1CB98AB79}"/>
    <dgm:cxn modelId="{44BBEE09-80EC-4529-A726-459497728BD4}" type="presParOf" srcId="{131EE16D-6BC8-45E4-8632-34F24E5AA3C6}" destId="{C395E682-9C38-4356-90F7-B4F253D846DE}" srcOrd="0" destOrd="0" presId="urn:microsoft.com/office/officeart/2005/8/layout/vList2#1"/>
    <dgm:cxn modelId="{BFAA5200-555C-4EA6-9912-D504D7E61B74}" type="presParOf" srcId="{131EE16D-6BC8-45E4-8632-34F24E5AA3C6}" destId="{123536B6-081E-49A8-8A1F-E480D2BD1495}" srcOrd="1" destOrd="0" presId="urn:microsoft.com/office/officeart/2005/8/layout/vList2#1"/>
    <dgm:cxn modelId="{937276B7-C54B-4ABB-A9BA-55ACFC55C4AB}" type="presParOf" srcId="{131EE16D-6BC8-45E4-8632-34F24E5AA3C6}" destId="{62B9ADB3-D23A-4145-8638-D9D382FF44AA}" srcOrd="2" destOrd="0" presId="urn:microsoft.com/office/officeart/2005/8/layout/vList2#1"/>
    <dgm:cxn modelId="{622F1F38-84EF-403D-8FAB-B6120F46F2FB}" type="presParOf" srcId="{131EE16D-6BC8-45E4-8632-34F24E5AA3C6}" destId="{DD64A899-3E2E-44A5-9EDC-FF05F1751FB5}" srcOrd="3" destOrd="0" presId="urn:microsoft.com/office/officeart/2005/8/layout/vList2#1"/>
    <dgm:cxn modelId="{6D87D6C1-ABB9-40AD-94F1-13825BFB8CA5}" type="presParOf" srcId="{131EE16D-6BC8-45E4-8632-34F24E5AA3C6}" destId="{B17CA122-BCC2-4022-BB0C-3E636D26B803}" srcOrd="4" destOrd="0" presId="urn:microsoft.com/office/officeart/2005/8/layout/vList2#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5E682-9C38-4356-90F7-B4F253D846DE}">
      <dsp:nvSpPr>
        <dsp:cNvPr id="0" name=""/>
        <dsp:cNvSpPr/>
      </dsp:nvSpPr>
      <dsp:spPr>
        <a:xfrm>
          <a:off x="0" y="47241"/>
          <a:ext cx="4304320" cy="705512"/>
        </a:xfrm>
        <a:prstGeom prst="roundRect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一、青骄第二课堂情况</a:t>
          </a:r>
          <a:endParaRPr lang="zh-CN" altLang="en-US" sz="2400" kern="1200" dirty="0"/>
        </a:p>
      </dsp:txBody>
      <dsp:txXfrm>
        <a:off x="34440" y="81681"/>
        <a:ext cx="4235440" cy="636632"/>
      </dsp:txXfrm>
    </dsp:sp>
    <dsp:sp modelId="{62B9ADB3-D23A-4145-8638-D9D382FF44AA}">
      <dsp:nvSpPr>
        <dsp:cNvPr id="0" name=""/>
        <dsp:cNvSpPr/>
      </dsp:nvSpPr>
      <dsp:spPr>
        <a:xfrm>
          <a:off x="0" y="881699"/>
          <a:ext cx="4304320" cy="766662"/>
        </a:xfrm>
        <a:prstGeom prst="roundRect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二、青骄第二课堂操作</a:t>
          </a:r>
          <a:endParaRPr lang="zh-CN" altLang="en-US" sz="2400" kern="1200" dirty="0"/>
        </a:p>
      </dsp:txBody>
      <dsp:txXfrm>
        <a:off x="37425" y="919124"/>
        <a:ext cx="4229470" cy="691812"/>
      </dsp:txXfrm>
    </dsp:sp>
    <dsp:sp modelId="{B17CA122-BCC2-4022-BB0C-3E636D26B803}">
      <dsp:nvSpPr>
        <dsp:cNvPr id="0" name=""/>
        <dsp:cNvSpPr/>
      </dsp:nvSpPr>
      <dsp:spPr>
        <a:xfrm>
          <a:off x="0" y="1824041"/>
          <a:ext cx="4304320" cy="503963"/>
        </a:xfrm>
        <a:prstGeom prst="roundRect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三、需要解决的问题</a:t>
          </a:r>
          <a:endParaRPr lang="zh-CN" altLang="en-US" sz="2400" kern="1200" dirty="0"/>
        </a:p>
      </dsp:txBody>
      <dsp:txXfrm>
        <a:off x="24601" y="1848642"/>
        <a:ext cx="4255118" cy="454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B6987-C615-493E-A58C-819B30F31541}" type="datetimeFigureOut">
              <a:rPr lang="zh-CN" altLang="en-US" smtClean="0"/>
              <a:pPr/>
              <a:t>2020/8/28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1195B-83DD-40CD-B552-C649BE2EA0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44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5E97-1B0C-43FD-B4DE-BD80CA9F458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5E97-1B0C-43FD-B4DE-BD80CA9F458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5E97-1B0C-43FD-B4DE-BD80CA9F458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304292"/>
            <a:ext cx="732276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0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工作评价</a:t>
            </a:r>
            <a:endParaRPr lang="en-US" altLang="zh-CN" sz="16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304292"/>
            <a:ext cx="732276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0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en-US" altLang="zh-CN" sz="16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304292"/>
            <a:ext cx="732276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0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工作体会</a:t>
            </a:r>
            <a:endParaRPr lang="en-US" altLang="zh-CN" sz="16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304292"/>
            <a:ext cx="732276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763922" y="340296"/>
            <a:ext cx="1574798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工作规划和展望</a:t>
            </a:r>
            <a:endParaRPr lang="en-US" altLang="zh-CN" sz="16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8711160" y="4723360"/>
            <a:ext cx="432841" cy="432974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8785275" y="4860172"/>
            <a:ext cx="340825" cy="221197"/>
          </a:xfrm>
          <a:prstGeom prst="rect">
            <a:avLst/>
          </a:prstGeom>
          <a:noFill/>
        </p:spPr>
        <p:txBody>
          <a:bodyPr wrap="square" lIns="51419" tIns="25709" rIns="51419" bIns="25709" rtlCol="0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9" y="184605"/>
            <a:ext cx="1112837" cy="50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1931"/>
            <a:ext cx="1008063" cy="6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91" y="-19884"/>
            <a:ext cx="2523768" cy="980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6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951208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1,2,3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845EF-EAA8-4820-87FA-4DECC3938A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transition spd="slow" advClick="0" advTm="0">
    <p:random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2567827645@qq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2567827645@qq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7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933061" y="1662272"/>
            <a:ext cx="1272481" cy="1199946"/>
          </a:xfrm>
          <a:prstGeom prst="ellipse">
            <a:avLst/>
          </a:prstGeom>
          <a:solidFill>
            <a:srgbClr val="FFFFFF">
              <a:lumMod val="95000"/>
            </a:srgbClr>
          </a:solidFill>
          <a:ln w="50800" cap="flat" cmpd="sng" algn="ctr">
            <a:noFill/>
            <a:prstDash val="solid"/>
          </a:ln>
          <a:effectLst>
            <a:outerShdw blurRad="152400" dist="76200" dir="2700000" algn="tl" rotWithShape="0">
              <a:srgbClr val="01B3C5">
                <a:lumMod val="50000"/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95250" h="3175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0" y="2305050"/>
            <a:ext cx="9152092" cy="2861166"/>
          </a:xfrm>
          <a:custGeom>
            <a:avLst/>
            <a:gdLst>
              <a:gd name="connsiteX0" fmla="*/ 0 w 12192000"/>
              <a:gd name="connsiteY0" fmla="*/ 0 h 1435099"/>
              <a:gd name="connsiteX1" fmla="*/ 4669277 w 12192000"/>
              <a:gd name="connsiteY1" fmla="*/ 0 h 1435099"/>
              <a:gd name="connsiteX2" fmla="*/ 4712442 w 12192000"/>
              <a:gd name="connsiteY2" fmla="*/ 89607 h 1435099"/>
              <a:gd name="connsiteX3" fmla="*/ 6096000 w 12192000"/>
              <a:gd name="connsiteY3" fmla="*/ 913066 h 1435099"/>
              <a:gd name="connsiteX4" fmla="*/ 7479558 w 12192000"/>
              <a:gd name="connsiteY4" fmla="*/ 89607 h 1435099"/>
              <a:gd name="connsiteX5" fmla="*/ 7522724 w 12192000"/>
              <a:gd name="connsiteY5" fmla="*/ 0 h 1435099"/>
              <a:gd name="connsiteX6" fmla="*/ 12192000 w 12192000"/>
              <a:gd name="connsiteY6" fmla="*/ 0 h 1435099"/>
              <a:gd name="connsiteX7" fmla="*/ 12192000 w 12192000"/>
              <a:gd name="connsiteY7" fmla="*/ 1435099 h 1435099"/>
              <a:gd name="connsiteX8" fmla="*/ 0 w 12192000"/>
              <a:gd name="connsiteY8" fmla="*/ 1435099 h 1435099"/>
              <a:gd name="connsiteX0-1" fmla="*/ 0 w 12192000"/>
              <a:gd name="connsiteY0-2" fmla="*/ 0 h 4488494"/>
              <a:gd name="connsiteX1-3" fmla="*/ 4669277 w 12192000"/>
              <a:gd name="connsiteY1-4" fmla="*/ 0 h 4488494"/>
              <a:gd name="connsiteX2-5" fmla="*/ 4712442 w 12192000"/>
              <a:gd name="connsiteY2-6" fmla="*/ 89607 h 4488494"/>
              <a:gd name="connsiteX3-7" fmla="*/ 6096000 w 12192000"/>
              <a:gd name="connsiteY3-8" fmla="*/ 913066 h 4488494"/>
              <a:gd name="connsiteX4-9" fmla="*/ 7479558 w 12192000"/>
              <a:gd name="connsiteY4-10" fmla="*/ 89607 h 4488494"/>
              <a:gd name="connsiteX5-11" fmla="*/ 7522724 w 12192000"/>
              <a:gd name="connsiteY5-12" fmla="*/ 0 h 4488494"/>
              <a:gd name="connsiteX6-13" fmla="*/ 12192000 w 12192000"/>
              <a:gd name="connsiteY6-14" fmla="*/ 0 h 4488494"/>
              <a:gd name="connsiteX7-15" fmla="*/ 12192000 w 12192000"/>
              <a:gd name="connsiteY7-16" fmla="*/ 1435099 h 4488494"/>
              <a:gd name="connsiteX8-17" fmla="*/ 10789 w 12192000"/>
              <a:gd name="connsiteY8-18" fmla="*/ 4488494 h 4488494"/>
              <a:gd name="connsiteX9" fmla="*/ 0 w 12192000"/>
              <a:gd name="connsiteY9" fmla="*/ 0 h 4488494"/>
              <a:gd name="connsiteX0-19" fmla="*/ 0 w 12202789"/>
              <a:gd name="connsiteY0-20" fmla="*/ 0 h 4488494"/>
              <a:gd name="connsiteX1-21" fmla="*/ 4669277 w 12202789"/>
              <a:gd name="connsiteY1-22" fmla="*/ 0 h 4488494"/>
              <a:gd name="connsiteX2-23" fmla="*/ 4712442 w 12202789"/>
              <a:gd name="connsiteY2-24" fmla="*/ 89607 h 4488494"/>
              <a:gd name="connsiteX3-25" fmla="*/ 6096000 w 12202789"/>
              <a:gd name="connsiteY3-26" fmla="*/ 913066 h 4488494"/>
              <a:gd name="connsiteX4-27" fmla="*/ 7479558 w 12202789"/>
              <a:gd name="connsiteY4-28" fmla="*/ 89607 h 4488494"/>
              <a:gd name="connsiteX5-29" fmla="*/ 7522724 w 12202789"/>
              <a:gd name="connsiteY5-30" fmla="*/ 0 h 4488494"/>
              <a:gd name="connsiteX6-31" fmla="*/ 12192000 w 12202789"/>
              <a:gd name="connsiteY6-32" fmla="*/ 0 h 4488494"/>
              <a:gd name="connsiteX7-33" fmla="*/ 12202789 w 12202789"/>
              <a:gd name="connsiteY7-34" fmla="*/ 4466915 h 4488494"/>
              <a:gd name="connsiteX8-35" fmla="*/ 10789 w 12202789"/>
              <a:gd name="connsiteY8-36" fmla="*/ 4488494 h 4488494"/>
              <a:gd name="connsiteX9-37" fmla="*/ 0 w 12202789"/>
              <a:gd name="connsiteY9-38" fmla="*/ 0 h 4488494"/>
              <a:gd name="connsiteX0-39" fmla="*/ 0 w 12202789"/>
              <a:gd name="connsiteY0-40" fmla="*/ 0 h 4483285"/>
              <a:gd name="connsiteX1-41" fmla="*/ 4669277 w 12202789"/>
              <a:gd name="connsiteY1-42" fmla="*/ 0 h 4483285"/>
              <a:gd name="connsiteX2-43" fmla="*/ 4712442 w 12202789"/>
              <a:gd name="connsiteY2-44" fmla="*/ 89607 h 4483285"/>
              <a:gd name="connsiteX3-45" fmla="*/ 6096000 w 12202789"/>
              <a:gd name="connsiteY3-46" fmla="*/ 913066 h 4483285"/>
              <a:gd name="connsiteX4-47" fmla="*/ 7479558 w 12202789"/>
              <a:gd name="connsiteY4-48" fmla="*/ 89607 h 4483285"/>
              <a:gd name="connsiteX5-49" fmla="*/ 7522724 w 12202789"/>
              <a:gd name="connsiteY5-50" fmla="*/ 0 h 4483285"/>
              <a:gd name="connsiteX6-51" fmla="*/ 12192000 w 12202789"/>
              <a:gd name="connsiteY6-52" fmla="*/ 0 h 4483285"/>
              <a:gd name="connsiteX7-53" fmla="*/ 12202789 w 12202789"/>
              <a:gd name="connsiteY7-54" fmla="*/ 4466915 h 4483285"/>
              <a:gd name="connsiteX8-55" fmla="*/ 369 w 12202789"/>
              <a:gd name="connsiteY8-56" fmla="*/ 4483285 h 4483285"/>
              <a:gd name="connsiteX9-57" fmla="*/ 0 w 12202789"/>
              <a:gd name="connsiteY9-58" fmla="*/ 0 h 44832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12202789" h="4483285">
                <a:moveTo>
                  <a:pt x="0" y="0"/>
                </a:moveTo>
                <a:lnTo>
                  <a:pt x="4669277" y="0"/>
                </a:lnTo>
                <a:lnTo>
                  <a:pt x="4712442" y="89607"/>
                </a:lnTo>
                <a:cubicBezTo>
                  <a:pt x="4978892" y="580096"/>
                  <a:pt x="5498561" y="913066"/>
                  <a:pt x="6096000" y="913066"/>
                </a:cubicBezTo>
                <a:cubicBezTo>
                  <a:pt x="6693439" y="913066"/>
                  <a:pt x="7213109" y="580096"/>
                  <a:pt x="7479558" y="89607"/>
                </a:cubicBezTo>
                <a:lnTo>
                  <a:pt x="7522724" y="0"/>
                </a:lnTo>
                <a:lnTo>
                  <a:pt x="12192000" y="0"/>
                </a:lnTo>
                <a:cubicBezTo>
                  <a:pt x="12195596" y="1488972"/>
                  <a:pt x="12199193" y="2977943"/>
                  <a:pt x="12202789" y="4466915"/>
                </a:cubicBezTo>
                <a:lnTo>
                  <a:pt x="369" y="4483285"/>
                </a:lnTo>
                <a:cubicBezTo>
                  <a:pt x="369" y="4004919"/>
                  <a:pt x="0" y="478366"/>
                  <a:pt x="0" y="0"/>
                </a:cubicBezTo>
                <a:close/>
              </a:path>
            </a:pathLst>
          </a:custGeom>
          <a:solidFill>
            <a:srgbClr val="3366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lvl="0" algn="ctr" defTabSz="914400">
              <a:defRPr/>
            </a:pPr>
            <a:r>
              <a:rPr lang="en-US" altLang="zh-CN" kern="0" dirty="0">
                <a:solidFill>
                  <a:srgbClr val="FFFFFF"/>
                </a:solidFill>
                <a:ea typeface="宋体" panose="02010600030101010101" pitchFamily="2" charset="-122"/>
              </a:rPr>
              <a:t>http://www.jzjyyun.cn/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TextBox 42"/>
          <p:cNvSpPr txBox="1"/>
          <p:nvPr/>
        </p:nvSpPr>
        <p:spPr>
          <a:xfrm>
            <a:off x="1971675" y="2908031"/>
            <a:ext cx="558647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课题：</a:t>
            </a:r>
            <a:r>
              <a:rPr lang="zh-CN" altLang="en-US" sz="32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金州教育云</a:t>
            </a:r>
            <a:r>
              <a:rPr lang="en-US" altLang="zh-CN" sz="32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禁毒教育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971676" y="3472213"/>
            <a:ext cx="5423920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FF">
                  <a:lumMod val="75000"/>
                </a:srgbClr>
              </a:gs>
              <a:gs pos="100000">
                <a:srgbClr val="FFFFFF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051720" y="3941114"/>
            <a:ext cx="5506435" cy="400110"/>
            <a:chOff x="3859552" y="4685933"/>
            <a:chExt cx="4472896" cy="745747"/>
          </a:xfrm>
        </p:grpSpPr>
        <p:sp>
          <p:nvSpPr>
            <p:cNvPr id="29" name="圆角矩形 28"/>
            <p:cNvSpPr/>
            <p:nvPr/>
          </p:nvSpPr>
          <p:spPr>
            <a:xfrm>
              <a:off x="3859552" y="4685933"/>
              <a:ext cx="4472896" cy="62674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324249" y="4685933"/>
              <a:ext cx="3678757" cy="745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龙紫梅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：黔西南州禁毒办</a:t>
              </a: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Box 42"/>
          <p:cNvSpPr txBox="1"/>
          <p:nvPr/>
        </p:nvSpPr>
        <p:spPr>
          <a:xfrm>
            <a:off x="866774" y="443027"/>
            <a:ext cx="7286625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4400">
              <a:defRPr/>
            </a:pPr>
            <a:r>
              <a:rPr lang="en-US" altLang="zh-CN" sz="3200" b="1" kern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3200" b="1" kern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年贵州省黔西南州毒品预防教育</a:t>
            </a:r>
            <a:endParaRPr lang="en-US" altLang="zh-CN" sz="3200" b="1" kern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defRPr/>
            </a:pPr>
            <a:r>
              <a:rPr lang="zh-CN" altLang="en-US" sz="3200" b="1" kern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骨干师资培训</a:t>
            </a:r>
            <a:endParaRPr lang="en-US" altLang="zh-CN" sz="3200" b="1" kern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5100" y="4341224"/>
            <a:ext cx="401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hlinkClick r:id="rId3"/>
              </a:rPr>
              <a:t>2567827645@qq.com</a:t>
            </a:r>
            <a:r>
              <a:rPr lang="en-US" altLang="zh-CN" b="1" dirty="0" smtClean="0">
                <a:solidFill>
                  <a:schemeClr val="bg1"/>
                </a:solidFill>
              </a:rPr>
              <a:t>  </a:t>
            </a:r>
            <a:endParaRPr lang="en-US" altLang="zh-CN" b="1" dirty="0" smtClean="0">
              <a:solidFill>
                <a:srgbClr val="FF9900"/>
              </a:solidFill>
            </a:endParaRP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2020</a:t>
            </a:r>
            <a:r>
              <a:rPr lang="zh-CN" altLang="en-US" b="1" dirty="0" smtClean="0">
                <a:solidFill>
                  <a:schemeClr val="bg1"/>
                </a:solidFill>
              </a:rPr>
              <a:t>年</a:t>
            </a:r>
            <a:r>
              <a:rPr lang="en-US" altLang="zh-CN" b="1" dirty="0" smtClean="0">
                <a:solidFill>
                  <a:schemeClr val="bg1"/>
                </a:solidFill>
              </a:rPr>
              <a:t>08</a:t>
            </a:r>
            <a:r>
              <a:rPr lang="zh-CN" altLang="en-US" b="1" dirty="0" smtClean="0">
                <a:solidFill>
                  <a:schemeClr val="bg1"/>
                </a:solidFill>
              </a:rPr>
              <a:t>月</a:t>
            </a:r>
            <a:r>
              <a:rPr lang="en-US" altLang="zh-CN" b="1" dirty="0" smtClean="0">
                <a:solidFill>
                  <a:schemeClr val="bg1"/>
                </a:solidFill>
              </a:rPr>
              <a:t>28</a:t>
            </a:r>
            <a:r>
              <a:rPr lang="zh-CN" altLang="en-US" b="1" dirty="0" smtClean="0">
                <a:solidFill>
                  <a:schemeClr val="bg1"/>
                </a:solidFill>
              </a:rPr>
              <a:t>日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74" y="1665280"/>
            <a:ext cx="1240868" cy="12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" y="0"/>
            <a:ext cx="1336584" cy="5145088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70" rIns="68541" bIns="34270"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" y="411637"/>
            <a:ext cx="1158909" cy="11886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466189" y="1450551"/>
            <a:ext cx="1606738" cy="173317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b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831" y="1776268"/>
            <a:ext cx="886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黔西南州禁毒网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9349" y="411637"/>
            <a:ext cx="5429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金州教育云</a:t>
            </a:r>
            <a:r>
              <a:rPr lang="en-US" altLang="zh-CN" sz="2800" b="1" dirty="0"/>
              <a:t>—</a:t>
            </a:r>
            <a:r>
              <a:rPr lang="zh-CN" altLang="en-US" sz="2800" b="1" dirty="0"/>
              <a:t>禁毒</a:t>
            </a:r>
            <a:r>
              <a:rPr lang="zh-CN" altLang="en-US" sz="2800" b="1" dirty="0" smtClean="0"/>
              <a:t>教育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 smtClean="0"/>
              <a:t>需要解决的问题</a:t>
            </a:r>
            <a:endParaRPr lang="zh-CN" altLang="en-US" sz="2800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802430"/>
              </p:ext>
            </p:extLst>
          </p:nvPr>
        </p:nvGraphicFramePr>
        <p:xfrm>
          <a:off x="1828800" y="1537209"/>
          <a:ext cx="3876675" cy="3032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675"/>
              </a:tblGrid>
              <a:tr h="4820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</a:t>
                      </a:r>
                      <a:r>
                        <a:rPr lang="zh-CN" altLang="en-US" sz="1800" dirty="0" smtClean="0"/>
                        <a:t>、州教育局指定专人负责禁毒云工作</a:t>
                      </a:r>
                      <a:endParaRPr lang="zh-CN" altLang="en-US" sz="1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2781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2</a:t>
                      </a:r>
                      <a:r>
                        <a:rPr lang="zh-CN" altLang="en-US" sz="1800" dirty="0" smtClean="0"/>
                        <a:t>、对管理人员进行系统业务、安全知识培训</a:t>
                      </a:r>
                      <a:endParaRPr lang="zh-CN" altLang="en-US" sz="1800" dirty="0"/>
                    </a:p>
                  </a:txBody>
                  <a:tcPr/>
                </a:tc>
              </a:tr>
              <a:tr h="47240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3</a:t>
                      </a:r>
                      <a:r>
                        <a:rPr lang="zh-CN" altLang="en-US" sz="1800" dirty="0" smtClean="0"/>
                        <a:t>、拓展功能、丰富网站内容</a:t>
                      </a:r>
                      <a:endParaRPr lang="zh-CN" altLang="en-US" sz="1800" dirty="0"/>
                    </a:p>
                  </a:txBody>
                  <a:tcPr/>
                </a:tc>
              </a:tr>
              <a:tr h="47240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4</a:t>
                      </a:r>
                      <a:r>
                        <a:rPr lang="zh-CN" altLang="en-US" sz="1800" dirty="0" smtClean="0"/>
                        <a:t>、各地管理人员每天至少更新一条以上信息</a:t>
                      </a:r>
                      <a:endParaRPr lang="zh-CN" altLang="en-US" sz="1800" dirty="0"/>
                    </a:p>
                  </a:txBody>
                  <a:tcPr/>
                </a:tc>
              </a:tr>
              <a:tr h="47240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5</a:t>
                      </a:r>
                      <a:r>
                        <a:rPr lang="zh-CN" altLang="en-US" sz="1800" dirty="0" smtClean="0"/>
                        <a:t>、各校要求学生登陆“青骄第二课堂”学习时，至少登陆一次金州禁毒云</a:t>
                      </a:r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49" y="1537209"/>
            <a:ext cx="2854239" cy="149174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47" y="3105150"/>
            <a:ext cx="2854239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05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" y="0"/>
            <a:ext cx="1336584" cy="5145088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70" rIns="68541" bIns="34270"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" y="411637"/>
            <a:ext cx="1158909" cy="11886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466189" y="1450551"/>
            <a:ext cx="1606738" cy="173317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b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831" y="1776268"/>
            <a:ext cx="886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黔西南州禁毒网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2150" y="411637"/>
            <a:ext cx="627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黔西南州打击毒品违法犯罪举报电话</a:t>
            </a:r>
            <a:endParaRPr lang="zh-CN" alt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55" y="1121174"/>
            <a:ext cx="4384995" cy="377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34100" y="2238276"/>
            <a:ext cx="2657475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举报电话：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110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</a:rPr>
              <a:t>0859--3236252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1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933061" y="1662272"/>
            <a:ext cx="1272481" cy="1199946"/>
          </a:xfrm>
          <a:prstGeom prst="ellipse">
            <a:avLst/>
          </a:prstGeom>
          <a:solidFill>
            <a:srgbClr val="FFFFFF">
              <a:lumMod val="95000"/>
            </a:srgbClr>
          </a:solidFill>
          <a:ln w="50800" cap="flat" cmpd="sng" algn="ctr">
            <a:noFill/>
            <a:prstDash val="solid"/>
          </a:ln>
          <a:effectLst>
            <a:outerShdw blurRad="152400" dist="76200" dir="2700000" algn="tl" rotWithShape="0">
              <a:srgbClr val="01B3C5">
                <a:lumMod val="50000"/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95250" h="3175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0" y="2305050"/>
            <a:ext cx="9152092" cy="2861166"/>
          </a:xfrm>
          <a:custGeom>
            <a:avLst/>
            <a:gdLst>
              <a:gd name="connsiteX0" fmla="*/ 0 w 12192000"/>
              <a:gd name="connsiteY0" fmla="*/ 0 h 1435099"/>
              <a:gd name="connsiteX1" fmla="*/ 4669277 w 12192000"/>
              <a:gd name="connsiteY1" fmla="*/ 0 h 1435099"/>
              <a:gd name="connsiteX2" fmla="*/ 4712442 w 12192000"/>
              <a:gd name="connsiteY2" fmla="*/ 89607 h 1435099"/>
              <a:gd name="connsiteX3" fmla="*/ 6096000 w 12192000"/>
              <a:gd name="connsiteY3" fmla="*/ 913066 h 1435099"/>
              <a:gd name="connsiteX4" fmla="*/ 7479558 w 12192000"/>
              <a:gd name="connsiteY4" fmla="*/ 89607 h 1435099"/>
              <a:gd name="connsiteX5" fmla="*/ 7522724 w 12192000"/>
              <a:gd name="connsiteY5" fmla="*/ 0 h 1435099"/>
              <a:gd name="connsiteX6" fmla="*/ 12192000 w 12192000"/>
              <a:gd name="connsiteY6" fmla="*/ 0 h 1435099"/>
              <a:gd name="connsiteX7" fmla="*/ 12192000 w 12192000"/>
              <a:gd name="connsiteY7" fmla="*/ 1435099 h 1435099"/>
              <a:gd name="connsiteX8" fmla="*/ 0 w 12192000"/>
              <a:gd name="connsiteY8" fmla="*/ 1435099 h 1435099"/>
              <a:gd name="connsiteX0-1" fmla="*/ 0 w 12192000"/>
              <a:gd name="connsiteY0-2" fmla="*/ 0 h 4488494"/>
              <a:gd name="connsiteX1-3" fmla="*/ 4669277 w 12192000"/>
              <a:gd name="connsiteY1-4" fmla="*/ 0 h 4488494"/>
              <a:gd name="connsiteX2-5" fmla="*/ 4712442 w 12192000"/>
              <a:gd name="connsiteY2-6" fmla="*/ 89607 h 4488494"/>
              <a:gd name="connsiteX3-7" fmla="*/ 6096000 w 12192000"/>
              <a:gd name="connsiteY3-8" fmla="*/ 913066 h 4488494"/>
              <a:gd name="connsiteX4-9" fmla="*/ 7479558 w 12192000"/>
              <a:gd name="connsiteY4-10" fmla="*/ 89607 h 4488494"/>
              <a:gd name="connsiteX5-11" fmla="*/ 7522724 w 12192000"/>
              <a:gd name="connsiteY5-12" fmla="*/ 0 h 4488494"/>
              <a:gd name="connsiteX6-13" fmla="*/ 12192000 w 12192000"/>
              <a:gd name="connsiteY6-14" fmla="*/ 0 h 4488494"/>
              <a:gd name="connsiteX7-15" fmla="*/ 12192000 w 12192000"/>
              <a:gd name="connsiteY7-16" fmla="*/ 1435099 h 4488494"/>
              <a:gd name="connsiteX8-17" fmla="*/ 10789 w 12192000"/>
              <a:gd name="connsiteY8-18" fmla="*/ 4488494 h 4488494"/>
              <a:gd name="connsiteX9" fmla="*/ 0 w 12192000"/>
              <a:gd name="connsiteY9" fmla="*/ 0 h 4488494"/>
              <a:gd name="connsiteX0-19" fmla="*/ 0 w 12202789"/>
              <a:gd name="connsiteY0-20" fmla="*/ 0 h 4488494"/>
              <a:gd name="connsiteX1-21" fmla="*/ 4669277 w 12202789"/>
              <a:gd name="connsiteY1-22" fmla="*/ 0 h 4488494"/>
              <a:gd name="connsiteX2-23" fmla="*/ 4712442 w 12202789"/>
              <a:gd name="connsiteY2-24" fmla="*/ 89607 h 4488494"/>
              <a:gd name="connsiteX3-25" fmla="*/ 6096000 w 12202789"/>
              <a:gd name="connsiteY3-26" fmla="*/ 913066 h 4488494"/>
              <a:gd name="connsiteX4-27" fmla="*/ 7479558 w 12202789"/>
              <a:gd name="connsiteY4-28" fmla="*/ 89607 h 4488494"/>
              <a:gd name="connsiteX5-29" fmla="*/ 7522724 w 12202789"/>
              <a:gd name="connsiteY5-30" fmla="*/ 0 h 4488494"/>
              <a:gd name="connsiteX6-31" fmla="*/ 12192000 w 12202789"/>
              <a:gd name="connsiteY6-32" fmla="*/ 0 h 4488494"/>
              <a:gd name="connsiteX7-33" fmla="*/ 12202789 w 12202789"/>
              <a:gd name="connsiteY7-34" fmla="*/ 4466915 h 4488494"/>
              <a:gd name="connsiteX8-35" fmla="*/ 10789 w 12202789"/>
              <a:gd name="connsiteY8-36" fmla="*/ 4488494 h 4488494"/>
              <a:gd name="connsiteX9-37" fmla="*/ 0 w 12202789"/>
              <a:gd name="connsiteY9-38" fmla="*/ 0 h 4488494"/>
              <a:gd name="connsiteX0-39" fmla="*/ 0 w 12202789"/>
              <a:gd name="connsiteY0-40" fmla="*/ 0 h 4483285"/>
              <a:gd name="connsiteX1-41" fmla="*/ 4669277 w 12202789"/>
              <a:gd name="connsiteY1-42" fmla="*/ 0 h 4483285"/>
              <a:gd name="connsiteX2-43" fmla="*/ 4712442 w 12202789"/>
              <a:gd name="connsiteY2-44" fmla="*/ 89607 h 4483285"/>
              <a:gd name="connsiteX3-45" fmla="*/ 6096000 w 12202789"/>
              <a:gd name="connsiteY3-46" fmla="*/ 913066 h 4483285"/>
              <a:gd name="connsiteX4-47" fmla="*/ 7479558 w 12202789"/>
              <a:gd name="connsiteY4-48" fmla="*/ 89607 h 4483285"/>
              <a:gd name="connsiteX5-49" fmla="*/ 7522724 w 12202789"/>
              <a:gd name="connsiteY5-50" fmla="*/ 0 h 4483285"/>
              <a:gd name="connsiteX6-51" fmla="*/ 12192000 w 12202789"/>
              <a:gd name="connsiteY6-52" fmla="*/ 0 h 4483285"/>
              <a:gd name="connsiteX7-53" fmla="*/ 12202789 w 12202789"/>
              <a:gd name="connsiteY7-54" fmla="*/ 4466915 h 4483285"/>
              <a:gd name="connsiteX8-55" fmla="*/ 369 w 12202789"/>
              <a:gd name="connsiteY8-56" fmla="*/ 4483285 h 4483285"/>
              <a:gd name="connsiteX9-57" fmla="*/ 0 w 12202789"/>
              <a:gd name="connsiteY9-58" fmla="*/ 0 h 44832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12202789" h="4483285">
                <a:moveTo>
                  <a:pt x="0" y="0"/>
                </a:moveTo>
                <a:lnTo>
                  <a:pt x="4669277" y="0"/>
                </a:lnTo>
                <a:lnTo>
                  <a:pt x="4712442" y="89607"/>
                </a:lnTo>
                <a:cubicBezTo>
                  <a:pt x="4978892" y="580096"/>
                  <a:pt x="5498561" y="913066"/>
                  <a:pt x="6096000" y="913066"/>
                </a:cubicBezTo>
                <a:cubicBezTo>
                  <a:pt x="6693439" y="913066"/>
                  <a:pt x="7213109" y="580096"/>
                  <a:pt x="7479558" y="89607"/>
                </a:cubicBezTo>
                <a:lnTo>
                  <a:pt x="7522724" y="0"/>
                </a:lnTo>
                <a:lnTo>
                  <a:pt x="12192000" y="0"/>
                </a:lnTo>
                <a:cubicBezTo>
                  <a:pt x="12195596" y="1488972"/>
                  <a:pt x="12199193" y="2977943"/>
                  <a:pt x="12202789" y="4466915"/>
                </a:cubicBezTo>
                <a:lnTo>
                  <a:pt x="369" y="4483285"/>
                </a:lnTo>
                <a:cubicBezTo>
                  <a:pt x="369" y="4004919"/>
                  <a:pt x="0" y="478366"/>
                  <a:pt x="0" y="0"/>
                </a:cubicBezTo>
                <a:close/>
              </a:path>
            </a:pathLst>
          </a:custGeom>
          <a:solidFill>
            <a:srgbClr val="3366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lvl="0" algn="ctr" defTabSz="914400">
              <a:defRPr/>
            </a:pPr>
            <a:r>
              <a:rPr lang="en-US" altLang="zh-CN" kern="0" dirty="0">
                <a:solidFill>
                  <a:srgbClr val="FFFFFF"/>
                </a:solidFill>
                <a:ea typeface="宋体" panose="02010600030101010101" pitchFamily="2" charset="-122"/>
              </a:rPr>
              <a:t>http://www.jzjyyun.cn/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TextBox 42"/>
          <p:cNvSpPr txBox="1"/>
          <p:nvPr/>
        </p:nvSpPr>
        <p:spPr>
          <a:xfrm>
            <a:off x="1936239" y="2908031"/>
            <a:ext cx="5557271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课题：</a:t>
            </a:r>
            <a:r>
              <a:rPr lang="zh-CN" altLang="en-US" sz="32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金州教育云</a:t>
            </a:r>
            <a:r>
              <a:rPr lang="en-US" altLang="zh-CN" sz="32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禁毒教育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971676" y="3472213"/>
            <a:ext cx="5423920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FF">
                  <a:lumMod val="75000"/>
                </a:srgbClr>
              </a:gs>
              <a:gs pos="100000">
                <a:srgbClr val="FFFFFF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051720" y="3941114"/>
            <a:ext cx="5506435" cy="400110"/>
            <a:chOff x="3859552" y="4685933"/>
            <a:chExt cx="4472896" cy="745747"/>
          </a:xfrm>
        </p:grpSpPr>
        <p:sp>
          <p:nvSpPr>
            <p:cNvPr id="29" name="圆角矩形 28"/>
            <p:cNvSpPr/>
            <p:nvPr/>
          </p:nvSpPr>
          <p:spPr>
            <a:xfrm>
              <a:off x="3859552" y="4685933"/>
              <a:ext cx="4472896" cy="62674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324249" y="4685933"/>
              <a:ext cx="3678757" cy="745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龙紫梅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：黔西南州禁毒办</a:t>
              </a: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Box 42"/>
          <p:cNvSpPr txBox="1"/>
          <p:nvPr/>
        </p:nvSpPr>
        <p:spPr>
          <a:xfrm>
            <a:off x="866774" y="443027"/>
            <a:ext cx="7286625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4400">
              <a:defRPr/>
            </a:pPr>
            <a:r>
              <a:rPr lang="en-US" altLang="zh-CN" sz="3200" b="1" kern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3200" b="1" kern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年贵州省黔西南州毒品预防教育</a:t>
            </a:r>
            <a:endParaRPr lang="en-US" altLang="zh-CN" sz="3200" b="1" kern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defRPr/>
            </a:pPr>
            <a:r>
              <a:rPr lang="zh-CN" altLang="en-US" sz="3200" b="1" kern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骨干师资培训</a:t>
            </a:r>
            <a:endParaRPr lang="en-US" altLang="zh-CN" sz="3200" b="1" kern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5100" y="4341224"/>
            <a:ext cx="401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hlinkClick r:id="rId3"/>
              </a:rPr>
              <a:t>2567827645@qq.com</a:t>
            </a:r>
            <a:r>
              <a:rPr lang="en-US" altLang="zh-CN" b="1" dirty="0" smtClean="0">
                <a:solidFill>
                  <a:schemeClr val="bg1"/>
                </a:solidFill>
              </a:rPr>
              <a:t>  </a:t>
            </a:r>
            <a:endParaRPr lang="en-US" altLang="zh-CN" b="1" dirty="0" smtClean="0">
              <a:solidFill>
                <a:srgbClr val="FF9900"/>
              </a:solidFill>
            </a:endParaRP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2020</a:t>
            </a:r>
            <a:r>
              <a:rPr lang="zh-CN" altLang="en-US" b="1" dirty="0" smtClean="0">
                <a:solidFill>
                  <a:schemeClr val="bg1"/>
                </a:solidFill>
              </a:rPr>
              <a:t>年</a:t>
            </a:r>
            <a:r>
              <a:rPr lang="en-US" altLang="zh-CN" b="1" dirty="0" smtClean="0">
                <a:solidFill>
                  <a:schemeClr val="bg1"/>
                </a:solidFill>
              </a:rPr>
              <a:t>08</a:t>
            </a:r>
            <a:r>
              <a:rPr lang="zh-CN" altLang="en-US" b="1" dirty="0" smtClean="0">
                <a:solidFill>
                  <a:schemeClr val="bg1"/>
                </a:solidFill>
              </a:rPr>
              <a:t>月</a:t>
            </a:r>
            <a:r>
              <a:rPr lang="en-US" altLang="zh-CN" b="1" dirty="0" smtClean="0">
                <a:solidFill>
                  <a:schemeClr val="bg1"/>
                </a:solidFill>
              </a:rPr>
              <a:t>28</a:t>
            </a:r>
            <a:r>
              <a:rPr lang="zh-CN" altLang="en-US" b="1" dirty="0" smtClean="0">
                <a:solidFill>
                  <a:schemeClr val="bg1"/>
                </a:solidFill>
              </a:rPr>
              <a:t>日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74" y="1665280"/>
            <a:ext cx="1240868" cy="1242751"/>
          </a:xfrm>
          <a:prstGeom prst="rect">
            <a:avLst/>
          </a:prstGeom>
        </p:spPr>
      </p:pic>
      <p:pic>
        <p:nvPicPr>
          <p:cNvPr id="13" name="Picture 2" descr="F:\桌面\警察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40" y="2217813"/>
            <a:ext cx="1967890" cy="29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椭圆形标注 13"/>
          <p:cNvSpPr/>
          <p:nvPr/>
        </p:nvSpPr>
        <p:spPr>
          <a:xfrm>
            <a:off x="6126235" y="1677738"/>
            <a:ext cx="1693789" cy="818128"/>
          </a:xfrm>
          <a:prstGeom prst="wedgeEllipseCallout">
            <a:avLst>
              <a:gd name="adj1" fmla="val 33021"/>
              <a:gd name="adj2" fmla="val 144166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cap="all" spc="100" dirty="0" smtClean="0"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</a:rPr>
              <a:t>谢谢！</a:t>
            </a:r>
            <a:endParaRPr lang="zh-CN" altLang="en-US" sz="2400" b="1" cap="all" spc="100" dirty="0"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dobe 仿宋 Std R" panose="02020400000000000000" pitchFamily="18" charset="-122"/>
              <a:ea typeface="Adobe 仿宋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06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5" grpId="0" animBg="1"/>
      <p:bldP spid="16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/>
          <p:nvPr/>
        </p:nvSpPr>
        <p:spPr>
          <a:xfrm>
            <a:off x="611561" y="429602"/>
            <a:ext cx="6313114" cy="4969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1600" b="1" kern="0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b="1" kern="0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年贵州省黔</a:t>
            </a:r>
            <a:r>
              <a:rPr lang="zh-CN" altLang="en-US" sz="1600" b="1" kern="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西南</a:t>
            </a:r>
            <a:r>
              <a:rPr lang="zh-CN" altLang="en-US" sz="1600" b="1" kern="0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州毒品预防教育骨干师资培训</a:t>
            </a:r>
            <a:endParaRPr lang="en-US" altLang="zh-CN" sz="1600" b="1" kern="0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38572" y="1059909"/>
            <a:ext cx="7649852" cy="0"/>
          </a:xfrm>
          <a:prstGeom prst="line">
            <a:avLst/>
          </a:prstGeom>
          <a:noFill/>
          <a:ln w="9525" cap="flat" cmpd="sng" algn="ctr">
            <a:solidFill>
              <a:srgbClr val="123361"/>
            </a:solidFill>
            <a:prstDash val="solid"/>
          </a:ln>
          <a:effectLst/>
        </p:spPr>
      </p:cxnSp>
      <p:sp>
        <p:nvSpPr>
          <p:cNvPr id="36" name="矩形 35"/>
          <p:cNvSpPr/>
          <p:nvPr/>
        </p:nvSpPr>
        <p:spPr>
          <a:xfrm>
            <a:off x="0" y="4949542"/>
            <a:ext cx="9144000" cy="19554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28" y="140795"/>
            <a:ext cx="917721" cy="919114"/>
          </a:xfrm>
          <a:prstGeom prst="rect">
            <a:avLst/>
          </a:prstGeom>
        </p:spPr>
      </p:pic>
      <p:sp>
        <p:nvSpPr>
          <p:cNvPr id="40" name="椭圆 80"/>
          <p:cNvSpPr/>
          <p:nvPr/>
        </p:nvSpPr>
        <p:spPr bwMode="auto">
          <a:xfrm>
            <a:off x="3823737" y="1776372"/>
            <a:ext cx="709935" cy="520177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b="1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１</a:t>
            </a:r>
            <a:endParaRPr lang="zh-CN" altLang="en-US" sz="21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28"/>
          <p:cNvSpPr/>
          <p:nvPr/>
        </p:nvSpPr>
        <p:spPr bwMode="auto">
          <a:xfrm>
            <a:off x="1164254" y="2661810"/>
            <a:ext cx="2143125" cy="646325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7" rIns="91435" bIns="45717" numCol="1" rtlCol="0" anchor="t" anchorCtr="0" compatLnSpc="1"/>
          <a:lstStyle/>
          <a:p>
            <a:pPr defTabSz="914400"/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1252726" y="2580420"/>
            <a:ext cx="1954371" cy="646325"/>
          </a:xfrm>
          <a:prstGeom prst="rect">
            <a:avLst/>
          </a:prstGeom>
          <a:noFill/>
        </p:spPr>
        <p:txBody>
          <a:bodyPr wrap="none" lIns="91435" tIns="45717" rIns="91435" bIns="45717">
            <a:spAutoFit/>
          </a:bodyPr>
          <a:lstStyle/>
          <a:p>
            <a:pPr>
              <a:defRPr/>
            </a:pPr>
            <a:r>
              <a:rPr lang="zh-CN" altLang="en-US" sz="3600" kern="0" spc="-150" dirty="0" smtClean="0">
                <a:ln w="1905">
                  <a:noFill/>
                </a:ln>
                <a:solidFill>
                  <a:schemeClr val="bg1"/>
                </a:solidFill>
                <a:latin typeface="方正大黑简体" panose="02010601030101010101" pitchFamily="65" charset="-122"/>
                <a:ea typeface="方正大黑简体" panose="02010601030101010101" pitchFamily="65" charset="-122"/>
              </a:rPr>
              <a:t>授课内容</a:t>
            </a:r>
            <a:endParaRPr lang="zh-CN" altLang="en-US" sz="3600" kern="0" spc="-150" dirty="0">
              <a:ln w="1905">
                <a:noFill/>
              </a:ln>
              <a:solidFill>
                <a:schemeClr val="bg1"/>
              </a:solidFill>
              <a:latin typeface="方正大黑简体" panose="02010601030101010101" pitchFamily="65" charset="-122"/>
              <a:ea typeface="方正大黑简体" panose="02010601030101010101" pitchFamily="65" charset="-122"/>
            </a:endParaRPr>
          </a:p>
        </p:txBody>
      </p:sp>
      <p:sp>
        <p:nvSpPr>
          <p:cNvPr id="48" name="椭圆 80"/>
          <p:cNvSpPr/>
          <p:nvPr/>
        </p:nvSpPr>
        <p:spPr bwMode="auto">
          <a:xfrm>
            <a:off x="3837124" y="3117635"/>
            <a:ext cx="709935" cy="520177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３</a:t>
            </a:r>
            <a:endParaRPr lang="zh-CN" altLang="en-US" sz="21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2" name="图示 51"/>
          <p:cNvGraphicFramePr/>
          <p:nvPr>
            <p:extLst>
              <p:ext uri="{D42A27DB-BD31-4B8C-83A1-F6EECF244321}">
                <p14:modId xmlns:p14="http://schemas.microsoft.com/office/powerpoint/2010/main" val="612642802"/>
              </p:ext>
            </p:extLst>
          </p:nvPr>
        </p:nvGraphicFramePr>
        <p:xfrm>
          <a:off x="3630005" y="1866900"/>
          <a:ext cx="4304320" cy="232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42"/>
          <p:cNvSpPr txBox="1"/>
          <p:nvPr/>
        </p:nvSpPr>
        <p:spPr>
          <a:xfrm>
            <a:off x="2169847" y="1154295"/>
            <a:ext cx="478730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课题：</a:t>
            </a:r>
            <a:r>
              <a:rPr lang="zh-CN" altLang="en-US" sz="3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青骄第二课堂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65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0" grpId="0"/>
      <p:bldP spid="44" grpId="0" animBg="1"/>
      <p:bldP spid="45" grpId="0"/>
      <p:bldP spid="4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" y="0"/>
            <a:ext cx="1336584" cy="5145088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70" rIns="68541" bIns="34270"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" y="411637"/>
            <a:ext cx="1158909" cy="11886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466189" y="1450551"/>
            <a:ext cx="1606738" cy="173317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b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831" y="1776268"/>
            <a:ext cx="886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黔西南州禁毒网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373333"/>
            <a:ext cx="6562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黔西南州禁毒网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金州教育云</a:t>
            </a:r>
            <a:r>
              <a:rPr lang="en-US" altLang="zh-CN" sz="2400" dirty="0" smtClean="0"/>
              <a:t>--</a:t>
            </a:r>
            <a:r>
              <a:rPr lang="zh-CN" altLang="en-US" sz="2400" dirty="0" smtClean="0"/>
              <a:t>禁毒教育   </a:t>
            </a:r>
            <a:r>
              <a:rPr lang="en-US" altLang="zh-CN" sz="2400" dirty="0" smtClean="0"/>
              <a:t>http</a:t>
            </a:r>
            <a:r>
              <a:rPr lang="en-US" altLang="zh-CN" sz="2400" dirty="0"/>
              <a:t>://www.jzjyyun.cn/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450551"/>
            <a:ext cx="6534150" cy="337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5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" y="0"/>
            <a:ext cx="1336584" cy="5145088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70" rIns="68541" bIns="34270"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" y="411637"/>
            <a:ext cx="1158909" cy="11886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466189" y="1450551"/>
            <a:ext cx="1606738" cy="173317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b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831" y="1776268"/>
            <a:ext cx="886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黔西南州禁毒网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9349" y="411637"/>
            <a:ext cx="54292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黔西南州禁毒网</a:t>
            </a:r>
            <a:endParaRPr lang="en-US" altLang="zh-CN" sz="3200" dirty="0"/>
          </a:p>
          <a:p>
            <a:pPr algn="ctr"/>
            <a:r>
              <a:rPr lang="zh-CN" altLang="en-US" sz="2000" dirty="0"/>
              <a:t>金州教育云</a:t>
            </a:r>
            <a:r>
              <a:rPr lang="en-US" altLang="zh-CN" sz="2000" dirty="0"/>
              <a:t>--</a:t>
            </a:r>
            <a:r>
              <a:rPr lang="zh-CN" altLang="en-US" sz="2000" dirty="0"/>
              <a:t>禁毒教育   </a:t>
            </a:r>
            <a:r>
              <a:rPr lang="en-US" altLang="zh-CN" sz="2000" dirty="0"/>
              <a:t>http://www.jzjyyun.cn/</a:t>
            </a:r>
            <a:endParaRPr lang="zh-CN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89" y="1578440"/>
            <a:ext cx="3699447" cy="274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623868"/>
            <a:ext cx="3529674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45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" y="0"/>
            <a:ext cx="1336584" cy="514508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70" rIns="68541" bIns="34270"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" y="411637"/>
            <a:ext cx="1158909" cy="11886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466189" y="1450551"/>
            <a:ext cx="1606738" cy="173317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b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831" y="1776268"/>
            <a:ext cx="886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黔西南州禁毒网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9349" y="411637"/>
            <a:ext cx="5429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构建“云</a:t>
            </a:r>
            <a:r>
              <a:rPr lang="en-US" altLang="zh-CN" sz="3200" dirty="0" smtClean="0"/>
              <a:t>+</a:t>
            </a:r>
            <a:r>
              <a:rPr lang="zh-CN" altLang="en-US" sz="3200" dirty="0" smtClean="0"/>
              <a:t>端”青少年毒品预防教育远程教育平台</a:t>
            </a:r>
            <a:endParaRPr lang="zh-CN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537209"/>
            <a:ext cx="2828925" cy="328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686300" y="1623867"/>
            <a:ext cx="39052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二、总体目标</a:t>
            </a:r>
          </a:p>
          <a:p>
            <a:r>
              <a:rPr lang="zh-CN" altLang="en-US" sz="1400" dirty="0"/>
              <a:t>充分依托全州教育信息化平台</a:t>
            </a:r>
            <a:r>
              <a:rPr lang="en-US" altLang="zh-CN" sz="1400" dirty="0"/>
              <a:t>——</a:t>
            </a:r>
            <a:r>
              <a:rPr lang="zh-CN" altLang="en-US" sz="1400" dirty="0"/>
              <a:t>金州教育云大数据平台，构建青少年毒品预防远程教育“</a:t>
            </a:r>
            <a:r>
              <a:rPr lang="en-US" altLang="zh-CN" sz="1400" dirty="0"/>
              <a:t>146”</a:t>
            </a:r>
            <a:r>
              <a:rPr lang="zh-CN" altLang="en-US" sz="1400" dirty="0"/>
              <a:t>模式，通过“云</a:t>
            </a:r>
            <a:r>
              <a:rPr lang="en-US" altLang="zh-CN" sz="1400" dirty="0"/>
              <a:t>+</a:t>
            </a:r>
            <a:r>
              <a:rPr lang="zh-CN" altLang="en-US" sz="1400" dirty="0"/>
              <a:t>端”实现全州学校毒品预防教育的可视化、扁平化、智能化、一体化，进一步夯实筑牢学校禁毒预防教育防线，最大限度提高青少年毒品预防教育工作成效，为广大青少年实现“健康人生，绿色无毒”提供坚实保障，实现学校毒品预防教育全覆盖、全州所有学校师生员工接受毒品预防教育率达</a:t>
            </a:r>
            <a:r>
              <a:rPr lang="en-US" altLang="zh-CN" sz="1400" dirty="0"/>
              <a:t>100%</a:t>
            </a:r>
            <a:r>
              <a:rPr lang="zh-CN" altLang="en-US" sz="1400" dirty="0"/>
              <a:t>、毒品预防教育教师普及率达</a:t>
            </a:r>
            <a:r>
              <a:rPr lang="en-US" altLang="zh-CN" sz="1400" dirty="0"/>
              <a:t>100%</a:t>
            </a:r>
            <a:r>
              <a:rPr lang="zh-CN" altLang="en-US" sz="1400" dirty="0"/>
              <a:t>、学生家长对毒品预防教育知晓率达</a:t>
            </a:r>
            <a:r>
              <a:rPr lang="en-US" altLang="zh-CN" sz="1400" dirty="0"/>
              <a:t>100%</a:t>
            </a:r>
            <a:r>
              <a:rPr lang="zh-CN" altLang="en-US" sz="1400" dirty="0"/>
              <a:t>、学校师生员工涉毒违法犯罪行为零发生的“校园无毒品，学生无毒害”工作目标。</a:t>
            </a:r>
          </a:p>
        </p:txBody>
      </p:sp>
      <p:sp>
        <p:nvSpPr>
          <p:cNvPr id="5" name="矩形 4"/>
          <p:cNvSpPr/>
          <p:nvPr/>
        </p:nvSpPr>
        <p:spPr>
          <a:xfrm>
            <a:off x="1793719" y="4024524"/>
            <a:ext cx="2651435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zh-CN" sz="1400" dirty="0" smtClean="0"/>
              <a:t>中共</a:t>
            </a:r>
            <a:r>
              <a:rPr lang="zh-CN" altLang="zh-CN" sz="1400" dirty="0"/>
              <a:t>黔西南州委</a:t>
            </a:r>
            <a:r>
              <a:rPr lang="zh-CN" altLang="zh-CN" sz="1400" dirty="0" smtClean="0"/>
              <a:t>办公室</a:t>
            </a:r>
            <a:endParaRPr lang="en-US" altLang="zh-CN" sz="1400" dirty="0" smtClean="0"/>
          </a:p>
          <a:p>
            <a:pPr algn="ctr"/>
            <a:r>
              <a:rPr lang="zh-CN" altLang="zh-CN" sz="1400" dirty="0" smtClean="0"/>
              <a:t>黔</a:t>
            </a:r>
            <a:r>
              <a:rPr lang="zh-CN" altLang="zh-CN" sz="1400" dirty="0"/>
              <a:t>西南州人民政府办公室</a:t>
            </a:r>
          </a:p>
          <a:p>
            <a:pPr algn="ctr"/>
            <a:r>
              <a:rPr lang="en-US" altLang="zh-CN" sz="1400" dirty="0" smtClean="0"/>
              <a:t>2017</a:t>
            </a:r>
            <a:r>
              <a:rPr lang="zh-CN" altLang="en-US" sz="1400" dirty="0"/>
              <a:t>年</a:t>
            </a:r>
            <a:r>
              <a:rPr lang="en-US" altLang="zh-CN" sz="1400" dirty="0"/>
              <a:t>8</a:t>
            </a:r>
            <a:r>
              <a:rPr lang="zh-CN" altLang="en-US" sz="1400" dirty="0"/>
              <a:t>月</a:t>
            </a:r>
            <a:r>
              <a:rPr lang="en-US" altLang="zh-CN" sz="1400" dirty="0"/>
              <a:t>3</a:t>
            </a:r>
            <a:r>
              <a:rPr lang="zh-CN" altLang="en-US" sz="1400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51645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" y="0"/>
            <a:ext cx="1336584" cy="5145088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70" rIns="68541" bIns="34270"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" y="411637"/>
            <a:ext cx="1158909" cy="11886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466189" y="1450551"/>
            <a:ext cx="1606738" cy="173317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b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831" y="1776268"/>
            <a:ext cx="886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黔西南州禁毒网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9349" y="411637"/>
            <a:ext cx="542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牵</a:t>
            </a:r>
            <a:r>
              <a:rPr lang="zh-CN" altLang="en-US" sz="2800" b="1" dirty="0" smtClean="0"/>
              <a:t>头单位：州教育局、州禁毒办</a:t>
            </a:r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4800599" y="1537209"/>
            <a:ext cx="37147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（十二）强化基础数据库建设。分类收集整理毒品预防教育音视频资料、图文材料、优秀课件、典型案例等资料，建立黔西南州青少年毒品预防远程教育“</a:t>
            </a:r>
            <a:r>
              <a:rPr lang="en-US" altLang="zh-CN" sz="1600" dirty="0"/>
              <a:t>146”</a:t>
            </a:r>
            <a:r>
              <a:rPr lang="zh-CN" altLang="en-US" sz="1600" dirty="0"/>
              <a:t>模式专用数据库，分门别类进行整理归档，确保实现台账记录齐全完备、总体情况实时展示、运行情况即时统计、历史记录随时查询。（牵头单位：州教育局、州禁毒办；参与单位：州大数据局、州公安局、各县</a:t>
            </a:r>
            <a:r>
              <a:rPr lang="en-US" altLang="zh-CN" sz="1600" dirty="0"/>
              <a:t>〔</a:t>
            </a:r>
            <a:r>
              <a:rPr lang="zh-CN" altLang="en-US" sz="1600" dirty="0"/>
              <a:t>市</a:t>
            </a:r>
            <a:r>
              <a:rPr lang="en-US" altLang="zh-CN" sz="1600" dirty="0"/>
              <a:t>〕</a:t>
            </a:r>
            <a:r>
              <a:rPr lang="zh-CN" altLang="en-US" sz="1600" dirty="0"/>
              <a:t>人民政府、义龙新区管委会</a:t>
            </a:r>
            <a:r>
              <a:rPr lang="zh-CN" altLang="en-US" sz="1600" dirty="0" smtClean="0"/>
              <a:t>。</a:t>
            </a:r>
            <a:endParaRPr lang="zh-CN" altLang="en-US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537209"/>
            <a:ext cx="282892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9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" y="0"/>
            <a:ext cx="1336584" cy="5145088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70" rIns="68541" bIns="34270"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" y="411637"/>
            <a:ext cx="1158909" cy="11886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466189" y="1450551"/>
            <a:ext cx="1606738" cy="173317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b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831" y="1776268"/>
            <a:ext cx="886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黔西南州禁毒网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019" y="221137"/>
            <a:ext cx="542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金州教育云</a:t>
            </a:r>
            <a:r>
              <a:rPr lang="en-US" altLang="zh-CN" sz="2400" b="1" dirty="0" smtClean="0"/>
              <a:t>—</a:t>
            </a:r>
            <a:r>
              <a:rPr lang="zh-CN" altLang="en-US" sz="2400" b="1" dirty="0" smtClean="0"/>
              <a:t>禁毒教育已开通的栏目</a:t>
            </a:r>
            <a:endParaRPr lang="zh-CN" alt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17" y="1770428"/>
            <a:ext cx="1412463" cy="114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77" y="1786587"/>
            <a:ext cx="1351436" cy="10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770428"/>
            <a:ext cx="1343025" cy="105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1776268"/>
            <a:ext cx="1490661" cy="105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99" y="1537209"/>
            <a:ext cx="1290638" cy="126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18" y="2862200"/>
            <a:ext cx="1323710" cy="9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862200"/>
            <a:ext cx="1328738" cy="102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828926"/>
            <a:ext cx="2647950" cy="106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7" y="2798735"/>
            <a:ext cx="1524000" cy="105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68" y="3890902"/>
            <a:ext cx="1342760" cy="106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77" y="3890902"/>
            <a:ext cx="1432398" cy="105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31" y="3933598"/>
            <a:ext cx="1207294" cy="98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4" y="3877439"/>
            <a:ext cx="1233486" cy="103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3857626"/>
            <a:ext cx="1595437" cy="109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16" y="923924"/>
            <a:ext cx="1359811" cy="91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77" y="923924"/>
            <a:ext cx="1351436" cy="83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9" y="923925"/>
            <a:ext cx="1323976" cy="83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923924"/>
            <a:ext cx="1176337" cy="83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923923"/>
            <a:ext cx="1285875" cy="67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9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" y="0"/>
            <a:ext cx="1336584" cy="5145088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70" rIns="68541" bIns="34270"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" y="411637"/>
            <a:ext cx="1158909" cy="11886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466189" y="1450551"/>
            <a:ext cx="1606738" cy="173317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b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831" y="1776268"/>
            <a:ext cx="886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黔西南州禁毒网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9349" y="411637"/>
            <a:ext cx="542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金州教育云</a:t>
            </a:r>
            <a:r>
              <a:rPr lang="en-US" altLang="zh-CN" sz="2800" b="1" dirty="0"/>
              <a:t>—</a:t>
            </a:r>
            <a:r>
              <a:rPr lang="zh-CN" altLang="en-US" sz="2800" b="1" dirty="0"/>
              <a:t>禁毒</a:t>
            </a:r>
            <a:r>
              <a:rPr lang="zh-CN" altLang="en-US" sz="2800" b="1" dirty="0" smtClean="0"/>
              <a:t>教育管理人员</a:t>
            </a:r>
            <a:endParaRPr lang="zh-CN" alt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285875"/>
            <a:ext cx="3889503" cy="305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7639" y="1285875"/>
            <a:ext cx="2534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金州教育云</a:t>
            </a:r>
            <a:r>
              <a:rPr lang="en-US" altLang="zh-CN" b="1" dirty="0"/>
              <a:t>—</a:t>
            </a:r>
            <a:r>
              <a:rPr lang="zh-CN" altLang="en-US" b="1" dirty="0"/>
              <a:t>禁毒教育管理</a:t>
            </a:r>
            <a:r>
              <a:rPr lang="zh-CN" altLang="en-US" b="1" dirty="0" smtClean="0"/>
              <a:t>人员由</a:t>
            </a:r>
            <a:endParaRPr lang="zh-CN" altLang="en-US" b="1" dirty="0"/>
          </a:p>
          <a:p>
            <a:r>
              <a:rPr lang="zh-CN" altLang="en-US" dirty="0" smtClean="0"/>
              <a:t>各县（市）、义龙新区禁毒办、教育局负责</a:t>
            </a:r>
            <a:endParaRPr lang="en-US" altLang="zh-CN" dirty="0" smtClean="0"/>
          </a:p>
          <a:p>
            <a:r>
              <a:rPr lang="zh-CN" altLang="en-US" dirty="0" smtClean="0"/>
              <a:t>禁毒委成员单位：共青团州委、黔西南州总工会、黔西南州妇联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99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" y="0"/>
            <a:ext cx="1336584" cy="5145088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1" tIns="34270" rIns="68541" bIns="34270"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" y="411637"/>
            <a:ext cx="1158909" cy="11886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45EF-EAA8-4820-87FA-4DECC3938AA1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466189" y="1450551"/>
            <a:ext cx="1606738" cy="173317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b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831" y="1776268"/>
            <a:ext cx="886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黔西南州禁毒网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9349" y="411637"/>
            <a:ext cx="5429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金州教育云</a:t>
            </a:r>
            <a:r>
              <a:rPr lang="en-US" altLang="zh-CN" sz="2800" b="1" dirty="0"/>
              <a:t>—</a:t>
            </a:r>
            <a:r>
              <a:rPr lang="zh-CN" altLang="en-US" sz="2800" b="1" dirty="0"/>
              <a:t>禁毒</a:t>
            </a:r>
            <a:r>
              <a:rPr lang="zh-CN" altLang="en-US" sz="2800" b="1" dirty="0" smtClean="0"/>
              <a:t>教育取得的成绩与存在的问题</a:t>
            </a:r>
            <a:endParaRPr lang="zh-CN" altLang="en-US" sz="2800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177051"/>
              </p:ext>
            </p:extLst>
          </p:nvPr>
        </p:nvGraphicFramePr>
        <p:xfrm>
          <a:off x="2176463" y="1623868"/>
          <a:ext cx="60960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取得的成绩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存在的问题</a:t>
                      </a:r>
                      <a:endParaRPr lang="zh-CN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、填补我州无禁毒专网的空白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、创新不足，信息资源有限，吸粉度不高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、是我州“</a:t>
                      </a:r>
                      <a:r>
                        <a:rPr lang="en-US" altLang="zh-CN" dirty="0" smtClean="0"/>
                        <a:t>146</a:t>
                      </a:r>
                      <a:r>
                        <a:rPr lang="zh-CN" altLang="en-US" dirty="0" smtClean="0"/>
                        <a:t>”模式重要载体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、禁毒办单打独斗，与州教育局未形成工作合力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、展现我州禁毒工作风采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、对县（市）区管理人员培训不足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r>
                        <a:rPr lang="zh-CN" altLang="en-US" dirty="0" smtClean="0"/>
                        <a:t>、为州毒品预防教育创造交流学习的平台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r>
                        <a:rPr lang="zh-CN" altLang="en-US" dirty="0" smtClean="0"/>
                        <a:t>、各地管理人员更新信息慢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040700"/>
            <a:ext cx="847726" cy="116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89" y="1268437"/>
            <a:ext cx="1082675" cy="10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1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0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C75BC"/>
      </a:accent1>
      <a:accent2>
        <a:srgbClr val="00AEEF"/>
      </a:accent2>
      <a:accent3>
        <a:srgbClr val="1C75BC"/>
      </a:accent3>
      <a:accent4>
        <a:srgbClr val="00AEEF"/>
      </a:accent4>
      <a:accent5>
        <a:srgbClr val="1C75BC"/>
      </a:accent5>
      <a:accent6>
        <a:srgbClr val="00AEEF"/>
      </a:accent6>
      <a:hlink>
        <a:srgbClr val="FF8119"/>
      </a:hlink>
      <a:folHlink>
        <a:srgbClr val="44B9E8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3148</TotalTime>
  <Words>769</Words>
  <Application>Microsoft Office PowerPoint</Application>
  <PresentationFormat>自定义</PresentationFormat>
  <Paragraphs>91</Paragraphs>
  <Slides>12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dreamsummit</cp:lastModifiedBy>
  <cp:revision>1960</cp:revision>
  <dcterms:created xsi:type="dcterms:W3CDTF">2017-06-22T12:48:00Z</dcterms:created>
  <dcterms:modified xsi:type="dcterms:W3CDTF">2020-08-28T05:51:21Z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