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8" r:id="rId4"/>
    <p:sldId id="300" r:id="rId6"/>
    <p:sldId id="266" r:id="rId7"/>
    <p:sldId id="299" r:id="rId8"/>
    <p:sldId id="344" r:id="rId9"/>
    <p:sldId id="267" r:id="rId10"/>
    <p:sldId id="308" r:id="rId11"/>
    <p:sldId id="309" r:id="rId12"/>
    <p:sldId id="33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5" autoAdjust="0"/>
  </p:normalViewPr>
  <p:slideViewPr>
    <p:cSldViewPr snapToGrid="0">
      <p:cViewPr varScale="1">
        <p:scale>
          <a:sx n="89" d="100"/>
          <a:sy n="89" d="100"/>
        </p:scale>
        <p:origin x="-576" y="-104"/>
      </p:cViewPr>
      <p:guideLst>
        <p:guide orient="horz" pos="2135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7D34-9F65-4CAE-BF4D-CDCF780B33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23EF7-5025-4805-967B-2A8FFB4619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任重道远，利在千秋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3EF7-5025-4805-967B-2A8FFB4619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自上而下逐级管理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权限分解各司其职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3EF7-5025-4805-967B-2A8FFB4619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3EF7-5025-4805-967B-2A8FFB4619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任重道远，利在千秋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3EF7-5025-4805-967B-2A8FFB4619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3EF7-5025-4805-967B-2A8FFB4619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7165" y="2320173"/>
            <a:ext cx="8825658" cy="1254251"/>
          </a:xfrm>
        </p:spPr>
        <p:txBody>
          <a:bodyPr/>
          <a:lstStyle/>
          <a:p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青骄第二课堂使用培训</a:t>
            </a: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42830" y="4623343"/>
            <a:ext cx="5845763" cy="1453057"/>
            <a:chOff x="3142830" y="4888375"/>
            <a:chExt cx="5845763" cy="145305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42830" y="5221152"/>
              <a:ext cx="2160494" cy="7875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6381" y="5221152"/>
              <a:ext cx="2232212" cy="7875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3324" y="4888375"/>
              <a:ext cx="1453057" cy="14530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3" name="文本框 2"/>
          <p:cNvSpPr txBox="1"/>
          <p:nvPr/>
        </p:nvSpPr>
        <p:spPr>
          <a:xfrm>
            <a:off x="4443095" y="3747770"/>
            <a:ext cx="3402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阿里巴巴公益部  万年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5656" y="2498802"/>
            <a:ext cx="9404723" cy="1400530"/>
          </a:xfrm>
        </p:spPr>
        <p:txBody>
          <a:bodyPr/>
          <a:lstStyle/>
          <a:p>
            <a:pPr algn="ctr"/>
            <a:r>
              <a:rPr lang="en-US" altLang="zh-CN" sz="7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zh-CN" altLang="en-US" sz="7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42830" y="4888375"/>
            <a:ext cx="5845763" cy="1453057"/>
            <a:chOff x="3142830" y="4888375"/>
            <a:chExt cx="5845763" cy="145305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42830" y="5221152"/>
              <a:ext cx="2160494" cy="7875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6381" y="5221152"/>
              <a:ext cx="2232212" cy="7875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3324" y="4888375"/>
              <a:ext cx="1453057" cy="14530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0" y="344076"/>
            <a:ext cx="9919284" cy="793376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6110" y="1255260"/>
            <a:ext cx="7500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国家禁毒办主办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阿里巴巴公益部承办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面向 </a:t>
            </a: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全国青少年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禁毒教育 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学习平台</a:t>
            </a:r>
            <a:endParaRPr lang="en-US" altLang="zh-CN" sz="28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73140" y="5197163"/>
            <a:ext cx="280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所学校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2882" y="3561315"/>
            <a:ext cx="1428750" cy="14287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96" y="3500508"/>
            <a:ext cx="1424290" cy="14242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527" y="3486125"/>
            <a:ext cx="1453057" cy="145305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362939" y="5243586"/>
            <a:ext cx="2808234" cy="6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禁毒教育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9524" y="5182779"/>
            <a:ext cx="280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亿青少年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684" y="6097763"/>
            <a:ext cx="689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全国青少年毒品预防教育数字化</a:t>
            </a:r>
            <a:r>
              <a:rPr lang="zh-CN" altLang="zh-CN" sz="32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zh-CN" altLang="en-US" sz="32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780" y="339095"/>
            <a:ext cx="4490156" cy="19939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3562" y="2458060"/>
            <a:ext cx="4822874" cy="1507358"/>
          </a:xfrm>
        </p:spPr>
        <p:txBody>
          <a:bodyPr/>
          <a:lstStyle/>
          <a:p>
            <a:r>
              <a:rPr lang="zh-CN" altLang="en-US" sz="7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区县管理员</a:t>
            </a:r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2355" y="4138295"/>
            <a:ext cx="29260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kumimoji="1" lang="zh-CN" altLang="en-US" dirty="0">
                <a:sym typeface="+mn-ea"/>
              </a:rPr>
              <a:t>创建学校，设置学校管理员</a:t>
            </a:r>
            <a:endParaRPr kumimoji="1" lang="zh-CN" altLang="en-US" dirty="0"/>
          </a:p>
          <a:p>
            <a:pPr algn="ctr">
              <a:lnSpc>
                <a:spcPct val="150000"/>
              </a:lnSpc>
            </a:pPr>
            <a:r>
              <a:rPr kumimoji="1" lang="zh-CN" altLang="en-US" b="1" dirty="0" smtClean="0">
                <a:solidFill>
                  <a:schemeClr val="tx1"/>
                </a:solidFill>
                <a:sym typeface="+mn-ea"/>
              </a:rPr>
              <a:t>下发给老师</a:t>
            </a:r>
            <a:r>
              <a:rPr kumimoji="1" lang="zh-CN" altLang="en-US" dirty="0" smtClean="0">
                <a:solidFill>
                  <a:schemeClr val="tx1"/>
                </a:solidFill>
                <a:sym typeface="+mn-ea"/>
              </a:rPr>
              <a:t>，看执行</a:t>
            </a:r>
            <a:r>
              <a:rPr kumimoji="1" lang="zh-CN" altLang="en-US" dirty="0" smtClean="0">
                <a:solidFill>
                  <a:schemeClr val="tx1"/>
                </a:solidFill>
                <a:sym typeface="+mn-ea"/>
              </a:rPr>
              <a:t>效果</a:t>
            </a:r>
            <a:endParaRPr kumimoji="1" lang="zh-CN" altLang="en-US" dirty="0" smtClean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0" y="344076"/>
            <a:ext cx="9919284" cy="793376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用钉钉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00" y="1217297"/>
            <a:ext cx="4688065" cy="46880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05105" y="5905541"/>
            <a:ext cx="330911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扫码下载安装钉钉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0" y="344076"/>
            <a:ext cx="9785548" cy="793376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钉钉扫码进入青椒第二课堂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dd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89" y="1679719"/>
            <a:ext cx="8529581" cy="4599929"/>
          </a:xfrm>
          <a:prstGeom prst="rect">
            <a:avLst/>
          </a:prstGeom>
        </p:spPr>
      </p:pic>
      <p:pic>
        <p:nvPicPr>
          <p:cNvPr id="6" name="图片 5" descr="12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6" y="1587393"/>
            <a:ext cx="2837137" cy="5043799"/>
          </a:xfrm>
          <a:prstGeom prst="rect">
            <a:avLst/>
          </a:prstGeom>
        </p:spPr>
      </p:pic>
      <p:sp>
        <p:nvSpPr>
          <p:cNvPr id="7" name="三十二角星 6"/>
          <p:cNvSpPr/>
          <p:nvPr/>
        </p:nvSpPr>
        <p:spPr>
          <a:xfrm>
            <a:off x="850404" y="2517532"/>
            <a:ext cx="2074993" cy="782476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2.</a:t>
            </a:r>
            <a:r>
              <a:rPr kumimoji="1" lang="zh-CN" altLang="en-US" dirty="0" smtClean="0"/>
              <a:t>扫一扫</a:t>
            </a:r>
            <a:endParaRPr kumimoji="1" lang="zh-CN" altLang="en-US" dirty="0"/>
          </a:p>
        </p:txBody>
      </p:sp>
      <p:sp>
        <p:nvSpPr>
          <p:cNvPr id="8" name="云形标注 7"/>
          <p:cNvSpPr/>
          <p:nvPr/>
        </p:nvSpPr>
        <p:spPr>
          <a:xfrm>
            <a:off x="2528541" y="1054642"/>
            <a:ext cx="1519396" cy="691753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1</a:t>
            </a:r>
            <a:r>
              <a:rPr kumimoji="1" lang="zh-CN" altLang="en-US" dirty="0" smtClean="0"/>
              <a:t>点加号</a:t>
            </a:r>
            <a:endParaRPr kumimoji="1" lang="zh-CN" altLang="en-US" dirty="0"/>
          </a:p>
        </p:txBody>
      </p:sp>
      <p:sp>
        <p:nvSpPr>
          <p:cNvPr id="9" name="云形标注 8"/>
          <p:cNvSpPr/>
          <p:nvPr/>
        </p:nvSpPr>
        <p:spPr>
          <a:xfrm>
            <a:off x="8855570" y="2097942"/>
            <a:ext cx="3038787" cy="96889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3.</a:t>
            </a:r>
            <a:r>
              <a:rPr kumimoji="1" lang="zh-CN" altLang="en-US" dirty="0" smtClean="0"/>
              <a:t>选青椒第二课堂</a:t>
            </a:r>
            <a:endParaRPr kumimoji="1" lang="zh-CN" altLang="en-US" dirty="0"/>
          </a:p>
        </p:txBody>
      </p:sp>
      <p:sp>
        <p:nvSpPr>
          <p:cNvPr id="10" name="三十二角星 9"/>
          <p:cNvSpPr/>
          <p:nvPr/>
        </p:nvSpPr>
        <p:spPr>
          <a:xfrm>
            <a:off x="9983101" y="4291581"/>
            <a:ext cx="1605110" cy="782476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4.</a:t>
            </a:r>
            <a:r>
              <a:rPr kumimoji="1" lang="zh-CN" altLang="en-US" dirty="0" smtClean="0"/>
              <a:t>登录</a:t>
            </a:r>
            <a:endParaRPr kumimoji="1"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0" y="344076"/>
            <a:ext cx="9919284" cy="793376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管理职责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27085" y="1889125"/>
            <a:ext cx="359664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创建区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县学校架构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指定每所学校至少一名管理员老师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资源中心内容编辑上传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722" y="1385916"/>
            <a:ext cx="8086725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23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" y="1224747"/>
            <a:ext cx="8746430" cy="5565213"/>
          </a:xfrm>
          <a:prstGeom prst="rect">
            <a:avLst/>
          </a:prstGeom>
        </p:spPr>
      </p:pic>
      <p:pic>
        <p:nvPicPr>
          <p:cNvPr id="6" name="图片 5" descr="lALPBY0V49yrN_bNAWDNAds_475_352.png_620x10000q90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08" y="3073201"/>
            <a:ext cx="4408810" cy="3267160"/>
          </a:xfrm>
          <a:prstGeom prst="rect">
            <a:avLst/>
          </a:prstGeom>
        </p:spPr>
      </p:pic>
      <p:pic>
        <p:nvPicPr>
          <p:cNvPr id="7" name="图片 6" descr="lALPBY0V49yrN43NAuHNAbQ_436_737.png_620x10000q90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09" y="1213405"/>
            <a:ext cx="3299020" cy="557655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600754" y="207996"/>
            <a:ext cx="9785548" cy="793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区县添加学校</a:t>
            </a:r>
            <a:endParaRPr lang="zh-CN" altLang="en-US" sz="4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线箭头连接符 10"/>
          <p:cNvCxnSpPr/>
          <p:nvPr/>
        </p:nvCxnSpPr>
        <p:spPr>
          <a:xfrm>
            <a:off x="3662421" y="4150522"/>
            <a:ext cx="1043165" cy="11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4624705" y="4237355"/>
            <a:ext cx="4039235" cy="127063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98000"/>
                  <a:lumMod val="114000"/>
                  <a:alpha val="0"/>
                </a:schemeClr>
              </a:gs>
              <a:gs pos="100000">
                <a:schemeClr val="accent3">
                  <a:shade val="90000"/>
                  <a:lumMod val="84000"/>
                  <a:alpha val="0"/>
                </a:schemeClr>
              </a:gs>
            </a:gsLst>
            <a:lin ang="54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23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" y="1306598"/>
            <a:ext cx="6264565" cy="5408712"/>
          </a:xfrm>
          <a:prstGeom prst="rect">
            <a:avLst/>
          </a:prstGeom>
        </p:spPr>
      </p:pic>
      <p:cxnSp>
        <p:nvCxnSpPr>
          <p:cNvPr id="11" name="直线箭头连接符 10"/>
          <p:cNvCxnSpPr/>
          <p:nvPr/>
        </p:nvCxnSpPr>
        <p:spPr>
          <a:xfrm flipV="1">
            <a:off x="728390" y="2910860"/>
            <a:ext cx="1597633" cy="833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600754" y="207996"/>
            <a:ext cx="9785548" cy="793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区县添加人员</a:t>
            </a:r>
            <a:endParaRPr lang="zh-CN" altLang="en-US" sz="4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1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04" y="1327009"/>
            <a:ext cx="5676015" cy="5393653"/>
          </a:xfrm>
          <a:prstGeom prst="rect">
            <a:avLst/>
          </a:prstGeom>
        </p:spPr>
      </p:pic>
      <p:cxnSp>
        <p:nvCxnSpPr>
          <p:cNvPr id="12" name="直线箭头连接符 11"/>
          <p:cNvCxnSpPr/>
          <p:nvPr/>
        </p:nvCxnSpPr>
        <p:spPr>
          <a:xfrm flipV="1">
            <a:off x="1665643" y="3281852"/>
            <a:ext cx="4898594" cy="415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9461064" y="3681382"/>
            <a:ext cx="1198687" cy="699177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98000"/>
                  <a:lumMod val="114000"/>
                  <a:alpha val="0"/>
                </a:schemeClr>
              </a:gs>
              <a:gs pos="100000">
                <a:schemeClr val="accent3">
                  <a:shade val="90000"/>
                  <a:lumMod val="84000"/>
                  <a:alpha val="0"/>
                </a:schemeClr>
              </a:gs>
            </a:gsLst>
            <a:lin ang="54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471857" y="4390270"/>
            <a:ext cx="1198687" cy="699177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98000"/>
                  <a:lumMod val="114000"/>
                  <a:alpha val="0"/>
                </a:schemeClr>
              </a:gs>
              <a:gs pos="100000">
                <a:schemeClr val="accent3">
                  <a:shade val="90000"/>
                  <a:lumMod val="84000"/>
                  <a:alpha val="0"/>
                </a:schemeClr>
              </a:gs>
            </a:gsLst>
            <a:lin ang="54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ALPBY0V49yrw_PNAZnNBAc_1031_409.png_620x10000q90g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" y="3432023"/>
            <a:ext cx="7874000" cy="3124200"/>
          </a:xfrm>
          <a:prstGeom prst="rect">
            <a:avLst/>
          </a:prstGeom>
        </p:spPr>
      </p:pic>
      <p:cxnSp>
        <p:nvCxnSpPr>
          <p:cNvPr id="11" name="直线箭头连接符 10"/>
          <p:cNvCxnSpPr/>
          <p:nvPr/>
        </p:nvCxnSpPr>
        <p:spPr>
          <a:xfrm flipV="1">
            <a:off x="2811822" y="3153431"/>
            <a:ext cx="1069640" cy="1532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图片 1" descr="lALPBY0V49yrOvfM8c0D9Q_1013_241.png_620x10000q90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6" y="1300420"/>
            <a:ext cx="7874000" cy="1879600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2292912" y="4518690"/>
            <a:ext cx="1117637" cy="699177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98000"/>
                  <a:lumMod val="114000"/>
                  <a:alpha val="0"/>
                </a:schemeClr>
              </a:gs>
              <a:gs pos="100000">
                <a:schemeClr val="accent3">
                  <a:shade val="90000"/>
                  <a:lumMod val="84000"/>
                  <a:alpha val="0"/>
                </a:schemeClr>
              </a:gs>
            </a:gsLst>
            <a:lin ang="54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00754" y="207996"/>
            <a:ext cx="9785548" cy="793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区县添加人员</a:t>
            </a:r>
            <a:endParaRPr lang="zh-CN" altLang="en-US" sz="4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72211" y="5755528"/>
            <a:ext cx="1117637" cy="699177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98000"/>
                  <a:lumMod val="114000"/>
                  <a:alpha val="0"/>
                </a:schemeClr>
              </a:gs>
              <a:gs pos="100000">
                <a:schemeClr val="accent3">
                  <a:shade val="90000"/>
                  <a:lumMod val="84000"/>
                  <a:alpha val="0"/>
                </a:schemeClr>
              </a:gs>
            </a:gsLst>
            <a:lin ang="54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 descr="lALPBY0V49yrxGTNAYHNAaA_416_385.png_620x10000q90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56" y="1149638"/>
            <a:ext cx="3886813" cy="3597171"/>
          </a:xfrm>
          <a:prstGeom prst="rect">
            <a:avLst/>
          </a:prstGeom>
        </p:spPr>
      </p:pic>
      <p:pic>
        <p:nvPicPr>
          <p:cNvPr id="8" name="图片 7" descr="lALPBY0V49yrxFfNARLNAgw_524_274.png_620x10000q90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57" y="4786567"/>
            <a:ext cx="3915352" cy="2047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离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239</Words>
  <Application>WPS 演示</Application>
  <PresentationFormat>自定义</PresentationFormat>
  <Paragraphs>52</Paragraphs>
  <Slides>10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Wingdings 3</vt:lpstr>
      <vt:lpstr>Arial</vt:lpstr>
      <vt:lpstr>华文行楷</vt:lpstr>
      <vt:lpstr>微软雅黑</vt:lpstr>
      <vt:lpstr>Century Gothic</vt:lpstr>
      <vt:lpstr>Segoe Print</vt:lpstr>
      <vt:lpstr>Arial Unicode MS</vt:lpstr>
      <vt:lpstr>Symbol</vt:lpstr>
      <vt:lpstr>Calibri</vt:lpstr>
      <vt:lpstr>离子</vt:lpstr>
      <vt:lpstr>青骄第二课堂使用培训</vt:lpstr>
      <vt:lpstr>项目背景</vt:lpstr>
      <vt:lpstr>区县管理员</vt:lpstr>
      <vt:lpstr>用钉钉</vt:lpstr>
      <vt:lpstr>钉钉扫码进入青椒第二课堂</vt:lpstr>
      <vt:lpstr>管理职责</vt:lpstr>
      <vt:lpstr>PowerPoint 演示文稿</vt:lpstr>
      <vt:lpstr>PowerPoint 演示文稿</vt:lpstr>
      <vt:lpstr>PowerPoint 演示文稿</vt:lpstr>
      <vt:lpstr>THANK YOU！</vt:lpstr>
    </vt:vector>
  </TitlesOfParts>
  <Company>Alibaba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青骄第二课堂使用培训</dc:title>
  <dc:creator>庄 孜为</dc:creator>
  <cp:lastModifiedBy>lucky</cp:lastModifiedBy>
  <cp:revision>148</cp:revision>
  <dcterms:created xsi:type="dcterms:W3CDTF">2018-04-17T02:40:00Z</dcterms:created>
  <dcterms:modified xsi:type="dcterms:W3CDTF">2018-09-23T10:32:38Z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