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305" r:id="rId6"/>
    <p:sldId id="310" r:id="rId7"/>
    <p:sldId id="311" r:id="rId8"/>
    <p:sldId id="336" r:id="rId9"/>
    <p:sldId id="337" r:id="rId10"/>
    <p:sldId id="313" r:id="rId11"/>
    <p:sldId id="315" r:id="rId12"/>
    <p:sldId id="338" r:id="rId13"/>
    <p:sldId id="33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5" autoAdjust="0"/>
  </p:normalViewPr>
  <p:slideViewPr>
    <p:cSldViewPr snapToGrid="0">
      <p:cViewPr varScale="1">
        <p:scale>
          <a:sx n="89" d="100"/>
          <a:sy n="89" d="100"/>
        </p:scale>
        <p:origin x="-576" y="-104"/>
      </p:cViewPr>
      <p:guideLst>
        <p:guide orient="horz" pos="2135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7D34-9F65-4CAE-BF4D-CDCF780B33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任重道远，利在千秋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自上而下逐级管理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权限分解各司其职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23EF7-5025-4805-967B-2A8FFB4619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0BCA72-4A80-4291-A658-E1A4918169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1A8C-5B22-4EA6-8599-3E6D23EBA06B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07165" y="2320173"/>
            <a:ext cx="8825658" cy="1254251"/>
          </a:xfrm>
        </p:spPr>
        <p:txBody>
          <a:bodyPr/>
          <a:lstStyle/>
          <a:p>
            <a:r>
              <a:rPr lang="zh-CN" altLang="en-US" sz="6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青骄第二课堂使用培训</a:t>
            </a:r>
            <a:endParaRPr lang="zh-CN" altLang="en-US" sz="6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142830" y="4623343"/>
            <a:ext cx="5845763" cy="1453057"/>
            <a:chOff x="3142830" y="4888375"/>
            <a:chExt cx="5845763" cy="14530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42830" y="5221152"/>
              <a:ext cx="2160494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6381" y="5221152"/>
              <a:ext cx="2232212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324" y="4888375"/>
              <a:ext cx="1453057" cy="14530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3" name="文本框 2"/>
          <p:cNvSpPr txBox="1"/>
          <p:nvPr/>
        </p:nvSpPr>
        <p:spPr>
          <a:xfrm>
            <a:off x="4443095" y="3747770"/>
            <a:ext cx="3402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阿里巴巴公益部  万年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174"/>
            <a:ext cx="12192000" cy="3402988"/>
          </a:xfrm>
          <a:prstGeom prst="rect">
            <a:avLst/>
          </a:prstGeom>
        </p:spPr>
      </p:pic>
      <p:pic>
        <p:nvPicPr>
          <p:cNvPr id="4" name="图片 3" descr="lALPBY0V49yrxqHM7M0Bvg_446_236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56" y="3903980"/>
            <a:ext cx="5664200" cy="29972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新增班级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681095" y="4634865"/>
            <a:ext cx="3710940" cy="14135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7310" y="1827530"/>
            <a:ext cx="1220470" cy="5867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76855" y="1619250"/>
            <a:ext cx="8607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同学升年级，每年可以批量操作一次学生一键升级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万一操作错了，可以一键回退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>
            <a:endCxn id="18" idx="0"/>
          </p:cNvCxnSpPr>
          <p:nvPr/>
        </p:nvCxnSpPr>
        <p:spPr>
          <a:xfrm>
            <a:off x="1287780" y="2445385"/>
            <a:ext cx="4248785" cy="21894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656" y="2498802"/>
            <a:ext cx="9404723" cy="1400530"/>
          </a:xfrm>
        </p:spPr>
        <p:txBody>
          <a:bodyPr/>
          <a:lstStyle/>
          <a:p>
            <a:pPr algn="ctr"/>
            <a:r>
              <a:rPr lang="en-US" altLang="zh-CN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42830" y="4888375"/>
            <a:ext cx="5845763" cy="1453057"/>
            <a:chOff x="3142830" y="4888375"/>
            <a:chExt cx="5845763" cy="14530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42830" y="5221152"/>
              <a:ext cx="2160494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6381" y="5221152"/>
              <a:ext cx="2232212" cy="7875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324" y="4888375"/>
              <a:ext cx="1453057" cy="14530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110" y="344076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110" y="1255260"/>
            <a:ext cx="7500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国家禁毒办主办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阿里巴巴公益部承办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面向 </a:t>
            </a: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全国青少年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禁毒教育 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73140" y="5197163"/>
            <a:ext cx="28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所学校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2882" y="3561315"/>
            <a:ext cx="1428750" cy="14287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96" y="3500508"/>
            <a:ext cx="1424290" cy="14242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27" y="3486125"/>
            <a:ext cx="1453057" cy="145305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62939" y="5243586"/>
            <a:ext cx="2808234" cy="6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禁毒教育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89524" y="5182779"/>
            <a:ext cx="28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亿青少年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7684" y="6097763"/>
            <a:ext cx="689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全国青少年毒品预防教育数字化</a:t>
            </a:r>
            <a:r>
              <a:rPr lang="zh-CN" altLang="zh-CN" sz="32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3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780" y="339095"/>
            <a:ext cx="4490156" cy="19939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9690" y="2458085"/>
            <a:ext cx="6591935" cy="1507490"/>
          </a:xfrm>
        </p:spPr>
        <p:txBody>
          <a:bodyPr/>
          <a:lstStyle/>
          <a:p>
            <a:r>
              <a:rPr lang="zh-CN" altLang="en-US" sz="7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学校管理员老师</a:t>
            </a:r>
            <a:endParaRPr lang="zh-CN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8250" y="3902710"/>
            <a:ext cx="42875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/>
              <a:t>设置年级班级   批量导入同学  </a:t>
            </a:r>
            <a:endParaRPr lang="zh-CN" altLang="en-US" sz="2400"/>
          </a:p>
          <a:p>
            <a:pPr>
              <a:lnSpc>
                <a:spcPct val="150000"/>
              </a:lnSpc>
            </a:pPr>
            <a:r>
              <a:rPr lang="zh-CN" altLang="en-US" sz="2400"/>
              <a:t>账号密码分发   一键升级管理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ALPBY0V49yrxYPNAXDNAco_458_368.png_620x10000q90g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2" y="2027442"/>
            <a:ext cx="5816600" cy="4673600"/>
          </a:xfrm>
          <a:prstGeom prst="rect">
            <a:avLst/>
          </a:prstGeom>
        </p:spPr>
      </p:pic>
      <p:pic>
        <p:nvPicPr>
          <p:cNvPr id="6" name="图片 5" descr="lALPBY0V49yrxYbNAmTNAds_475_612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73" y="1294601"/>
            <a:ext cx="4174024" cy="5377901"/>
          </a:xfrm>
          <a:prstGeom prst="rect">
            <a:avLst/>
          </a:prstGeom>
        </p:spPr>
      </p:pic>
      <p:pic>
        <p:nvPicPr>
          <p:cNvPr id="7" name="图片 6" descr="1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87" y="1134718"/>
            <a:ext cx="3060700" cy="698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725" y="1255395"/>
            <a:ext cx="3904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http://2-class.com/</a:t>
            </a:r>
            <a:endParaRPr kumimoji="1" lang="zh-CN" altLang="en-US" sz="24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钉钉扫码进入网站管理后台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ALPDgQ9qQ-n-IbNB4DNBDg_1080_1920.png_620x10000q90g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" y="1380844"/>
            <a:ext cx="2985187" cy="5305929"/>
          </a:xfrm>
          <a:prstGeom prst="rect">
            <a:avLst/>
          </a:prstGeom>
        </p:spPr>
      </p:pic>
      <p:pic>
        <p:nvPicPr>
          <p:cNvPr id="4" name="图片 3" descr="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99" y="2072016"/>
            <a:ext cx="8895610" cy="3820243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钉钉扫码进入网站管理后台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054"/>
            <a:ext cx="12192000" cy="1985246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新增学生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lALPBY0V49yrx4fNAUbNAbY_438_326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0" y="3261463"/>
            <a:ext cx="4736301" cy="3525192"/>
          </a:xfrm>
          <a:prstGeom prst="rect">
            <a:avLst/>
          </a:prstGeom>
        </p:spPr>
      </p:pic>
      <p:pic>
        <p:nvPicPr>
          <p:cNvPr id="5" name="图片 4" descr="lALPBY0V49yrx5TNAWfNAis_555_359.png_620x10000q90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62" y="3265920"/>
            <a:ext cx="5394088" cy="348914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3848735" y="2480945"/>
            <a:ext cx="2021840" cy="1817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7555230" y="2480945"/>
            <a:ext cx="572135" cy="1827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8841740" y="6370955"/>
            <a:ext cx="5822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972685" y="3729990"/>
            <a:ext cx="15830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多个用导入；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单个用新增；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教务处；</a:t>
            </a:r>
            <a:endParaRPr kumimoji="1" lang="zh-CN" altLang="en-US" dirty="0" smtClean="0"/>
          </a:p>
          <a:p>
            <a:endParaRPr kumimoji="1" lang="zh-CN" altLang="en-US" dirty="0" smtClean="0"/>
          </a:p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学籍管理处；</a:t>
            </a:r>
            <a:endParaRPr kumimoji="1" lang="zh-CN" altLang="en-US" dirty="0" smtClean="0"/>
          </a:p>
          <a:p>
            <a:endParaRPr kumimoji="1" lang="en-US" altLang="zh-CN" dirty="0" smtClean="0">
              <a:sym typeface="+mn-ea"/>
            </a:endParaRPr>
          </a:p>
          <a:p>
            <a:r>
              <a:rPr kumimoji="1" lang="en-US" altLang="zh-CN" dirty="0" smtClean="0">
                <a:sym typeface="+mn-ea"/>
              </a:rPr>
              <a:t>5.</a:t>
            </a:r>
            <a:r>
              <a:rPr kumimoji="1" lang="zh-CN" altLang="en-US" dirty="0" smtClean="0">
                <a:sym typeface="+mn-ea"/>
              </a:rPr>
              <a:t>年级班级</a:t>
            </a:r>
            <a:endParaRPr kumimoji="1" lang="zh-CN" altLang="en-US" dirty="0" smtClean="0">
              <a:sym typeface="+mn-ea"/>
            </a:endParaRPr>
          </a:p>
          <a:p>
            <a:r>
              <a:rPr kumimoji="1" lang="zh-CN" altLang="en-US" dirty="0" smtClean="0">
                <a:sym typeface="+mn-ea"/>
              </a:rPr>
              <a:t>  规范统一。</a:t>
            </a:r>
            <a:endParaRPr kumimoji="1" lang="zh-CN" altLang="en-US" dirty="0"/>
          </a:p>
        </p:txBody>
      </p:sp>
      <p:sp>
        <p:nvSpPr>
          <p:cNvPr id="10" name="单圆角矩形 9"/>
          <p:cNvSpPr/>
          <p:nvPr/>
        </p:nvSpPr>
        <p:spPr>
          <a:xfrm>
            <a:off x="6805295" y="5393690"/>
            <a:ext cx="4832350" cy="320675"/>
          </a:xfrm>
          <a:prstGeom prst="round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11471275" y="4800600"/>
            <a:ext cx="426085" cy="593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新增学生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4175" y="1151890"/>
          <a:ext cx="5309870" cy="5394960"/>
        </p:xfrm>
        <a:graphic>
          <a:graphicData uri="http://schemas.openxmlformats.org/drawingml/2006/table">
            <a:tbl>
              <a:tblPr/>
              <a:tblGrid>
                <a:gridCol w="892175"/>
                <a:gridCol w="669290"/>
                <a:gridCol w="1115695"/>
                <a:gridCol w="2632710"/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Arial" panose="020B0604020202020204"/>
                        </a:rPr>
                        <a:t>年级</a:t>
                      </a:r>
                      <a:endParaRPr lang="zh-CN" altLang="en-U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Arial" panose="020B0604020202020204"/>
                        </a:rPr>
                        <a:t>班级</a:t>
                      </a:r>
                      <a:endParaRPr lang="zh-CN" altLang="en-U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Arial" panose="020B0604020202020204"/>
                        </a:rPr>
                        <a:t>学生姓名</a:t>
                      </a:r>
                      <a:endParaRPr lang="zh-CN" altLang="en-U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Arial" panose="020B0604020202020204"/>
                        </a:rPr>
                        <a:t>学号</a:t>
                      </a:r>
                      <a:endParaRPr lang="zh-CN" altLang="en-U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王一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G350524200111236101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王二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G350524200111236102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王三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G350524200111236103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王四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G350524200111236104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王五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G350524200111236105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effectLst/>
                          <a:latin typeface="Arial" panose="020B0604020202020204"/>
                        </a:rPr>
                        <a:t>G350524200111236106</a:t>
                      </a:r>
                      <a:endParaRPr lang="is-IS" sz="18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王七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G350524200111236107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王八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G350524200111236108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王九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G350524200111236109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王十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G350524200111236110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赵一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effectLst/>
                          <a:latin typeface="Arial" panose="020B0604020202020204"/>
                        </a:rPr>
                        <a:t>G350524200111236111</a:t>
                      </a:r>
                      <a:endParaRPr lang="cs-CZ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赵二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G350524200111236112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赵三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G350524200111236113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赵四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G350524200111236114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赵五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G350524200111236115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effectLst/>
                          <a:latin typeface="Arial" panose="020B0604020202020204"/>
                        </a:rPr>
                        <a:t>G350524200111236116</a:t>
                      </a:r>
                      <a:endParaRPr lang="is-IS" sz="18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五年级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effectLst/>
                          <a:latin typeface="宋体" panose="02010600030101010101" pitchFamily="2" charset="-122"/>
                        </a:rPr>
                        <a:t>赵七</a:t>
                      </a:r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effectLst/>
                          <a:latin typeface="Arial" panose="020B0604020202020204"/>
                        </a:rPr>
                        <a:t>G350524200111236117</a:t>
                      </a:r>
                      <a:endParaRPr lang="is-IS" sz="18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993434" y="1158397"/>
            <a:ext cx="575619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只需要四个字段，系统上不要随意删，删除不能恢复；</a:t>
            </a:r>
            <a:endParaRPr kumimoji="1" lang="zh-CN" altLang="en-US" dirty="0" smtClean="0"/>
          </a:p>
          <a:p>
            <a:r>
              <a:rPr kumimoji="1" lang="zh-CN" altLang="en-US" dirty="0" smtClean="0"/>
              <a:t>2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学号用真实的，不要随便编，不要重复，</a:t>
            </a:r>
            <a:r>
              <a:rPr kumimoji="1" lang="zh-CN" altLang="en-US" dirty="0" smtClean="0"/>
              <a:t>同一个同学不要任意改；</a:t>
            </a:r>
            <a:endParaRPr kumimoji="1" lang="zh-CN" altLang="en-US" dirty="0" smtClean="0"/>
          </a:p>
          <a:p>
            <a:r>
              <a:rPr kumimoji="1" lang="zh-CN" altLang="en-US" dirty="0" smtClean="0"/>
              <a:t>3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年纪、班级要规范统一，</a:t>
            </a:r>
            <a:r>
              <a:rPr kumimoji="1" lang="zh-CN" altLang="en-US" dirty="0" smtClean="0"/>
              <a:t>维护好保存好本表格。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4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导出时会自动增加好账号密码，供分发使用。</a:t>
            </a:r>
            <a:endParaRPr kumimoji="1" lang="zh-CN" altLang="en-US" dirty="0" smtClean="0"/>
          </a:p>
          <a:p>
            <a:r>
              <a:rPr kumimoji="1" lang="zh-CN" altLang="en-US" dirty="0" smtClean="0"/>
              <a:t>5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登录修改密码后状态就会从未激活改成正常，再导出密码隐藏，为了更好的保护隐私。</a:t>
            </a:r>
            <a:endParaRPr kumimoji="1" lang="zh-CN" altLang="en-US" dirty="0" smtClean="0"/>
          </a:p>
          <a:p>
            <a:r>
              <a:rPr kumimoji="1" lang="en-US" altLang="zh-CN" dirty="0"/>
              <a:t>6.</a:t>
            </a:r>
            <a:r>
              <a:rPr kumimoji="1" lang="zh-CN" altLang="en-US" dirty="0"/>
              <a:t>已经激活即使人员管理时删除，学习内容记录都在。</a:t>
            </a:r>
            <a:endParaRPr kumimoji="1"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993130" y="3559175"/>
          <a:ext cx="5922010" cy="3326130"/>
        </p:xfrm>
        <a:graphic>
          <a:graphicData uri="http://schemas.openxmlformats.org/drawingml/2006/table">
            <a:tbl>
              <a:tblPr/>
              <a:tblGrid>
                <a:gridCol w="565150"/>
                <a:gridCol w="424180"/>
                <a:gridCol w="706755"/>
                <a:gridCol w="1653540"/>
                <a:gridCol w="565150"/>
                <a:gridCol w="819785"/>
                <a:gridCol w="763270"/>
                <a:gridCol w="424180"/>
              </a:tblGrid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班级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学生姓名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学号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状态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账号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密码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备注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刘五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G350524200111236135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liuwu01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effectLst/>
                          <a:latin typeface="Arial" panose="020B0604020202020204"/>
                        </a:rPr>
                        <a:t>08457941</a:t>
                      </a:r>
                      <a:endParaRPr lang="fi-FI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刘四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G350524200111236134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liusi41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effectLst/>
                          <a:latin typeface="Arial" panose="020B0604020202020204"/>
                        </a:rPr>
                        <a:t>65899156</a:t>
                      </a:r>
                      <a:endParaRPr lang="cs-CZ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刘九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G350524200111236139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liujiu2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73420223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G350524200111236136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liuliu20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39923230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刘十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G350524200111236140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liushi7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effectLst/>
                          <a:latin typeface="Arial" panose="020B0604020202020204"/>
                        </a:rPr>
                        <a:t>36423364</a:t>
                      </a:r>
                      <a:endParaRPr lang="cs-CZ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刘七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G350524200111236137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liuqi828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effectLst/>
                          <a:latin typeface="Arial" panose="020B0604020202020204"/>
                        </a:rPr>
                        <a:t>29794869</a:t>
                      </a:r>
                      <a:endParaRPr lang="fi-FI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刘八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G350524200111236138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liuba11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72402142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刘一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G350524200111236131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/>
                        </a:rPr>
                        <a:t>正常</a:t>
                      </a:r>
                      <a:endParaRPr lang="zh-CN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/>
                        </a:rPr>
                        <a:t>liuyi347</a:t>
                      </a:r>
                      <a:endParaRPr lang="en-US" sz="11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一班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赵九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G350524200111236119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zhaojiu6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79041553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孙七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G350524200111236127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sunqi19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/>
                        </a:rPr>
                        <a:t>90359658</a:t>
                      </a:r>
                      <a:endParaRPr lang="ru-RU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一班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赵七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G350524200111236117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zhaoqi75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22300300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孙八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G350524200111236128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sunba81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effectLst/>
                          <a:latin typeface="Arial" panose="020B0604020202020204"/>
                        </a:rPr>
                        <a:t>01549359</a:t>
                      </a:r>
                      <a:endParaRPr lang="cs-CZ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一班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赵八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G350524200111236118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zhaoba7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63552658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孙六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effectLst/>
                          <a:latin typeface="Arial" panose="020B0604020202020204"/>
                        </a:rPr>
                        <a:t>G350524200111236126</a:t>
                      </a:r>
                      <a:endParaRPr lang="cs-CZ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sunliu9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08840234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五年级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二班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孙四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G350524200111236124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未激活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/>
                        </a:rPr>
                        <a:t>sunsi51</a:t>
                      </a:r>
                      <a:endParaRPr 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b="0" i="0" u="none" strike="noStrike">
                          <a:effectLst/>
                          <a:latin typeface="Arial" panose="020B0604020202020204"/>
                        </a:rPr>
                        <a:t>01183796</a:t>
                      </a:r>
                      <a:endParaRPr lang="is-I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effectLst/>
                          <a:latin typeface="Arial" panose="020B0604020202020204"/>
                        </a:rPr>
                        <a:t>　</a:t>
                      </a:r>
                      <a:endParaRPr lang="zh-CN" altLang="en-US" sz="11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54"/>
            <a:ext cx="12192000" cy="1486304"/>
          </a:xfrm>
          <a:prstGeom prst="rect">
            <a:avLst/>
          </a:prstGeom>
        </p:spPr>
      </p:pic>
      <p:pic>
        <p:nvPicPr>
          <p:cNvPr id="3" name="图片 2" descr="lALPBY0V49yrxtXNAWnNAcE_449_361.png_620x10000q90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" y="2798767"/>
            <a:ext cx="5048741" cy="3964701"/>
          </a:xfrm>
          <a:prstGeom prst="rect">
            <a:avLst/>
          </a:prstGeom>
        </p:spPr>
      </p:pic>
      <p:pic>
        <p:nvPicPr>
          <p:cNvPr id="4" name="图片 3" descr="lALPBY0V49yrxufNAfrNA5w_924_506.png_620x10000q90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29" y="2796103"/>
            <a:ext cx="7019335" cy="3981634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新增教师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11200" y="3354070"/>
            <a:ext cx="3435350" cy="26587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104005" y="2051685"/>
            <a:ext cx="1909445" cy="1470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6166485" y="2051685"/>
            <a:ext cx="2179320" cy="21545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6946900" y="5748020"/>
            <a:ext cx="843280" cy="44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6440" y="115772"/>
            <a:ext cx="9919284" cy="793376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新增教师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3578" y="1821701"/>
          <a:ext cx="3931936" cy="2938779"/>
        </p:xfrm>
        <a:graphic>
          <a:graphicData uri="http://schemas.openxmlformats.org/drawingml/2006/table">
            <a:tbl>
              <a:tblPr/>
              <a:tblGrid>
                <a:gridCol w="512862"/>
                <a:gridCol w="512862"/>
                <a:gridCol w="1025722"/>
                <a:gridCol w="188049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Arial" panose="020B0604020202020204"/>
                        </a:rPr>
                        <a:t>年级</a:t>
                      </a:r>
                      <a:endParaRPr lang="zh-CN" altLang="en-U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Arial" panose="020B0604020202020204"/>
                        </a:rPr>
                        <a:t>班级</a:t>
                      </a:r>
                      <a:endParaRPr lang="zh-CN" altLang="en-U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Arial" panose="020B0604020202020204"/>
                        </a:rPr>
                        <a:t>班主任老师</a:t>
                      </a:r>
                      <a:endParaRPr lang="zh-CN" altLang="en-U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effectLst/>
                          <a:latin typeface="Arial" panose="020B0604020202020204"/>
                        </a:rPr>
                        <a:t>工号</a:t>
                      </a:r>
                      <a:endParaRPr lang="zh-CN" altLang="en-US" sz="14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420101199001231001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二班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420101199001231002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三班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张三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420101199001231003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四班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张四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420101199001231004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五班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张五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420101199001231005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六班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张六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420101199001231006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一班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李一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420101199001231007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二班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420101199001231008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三班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李三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400" b="0" i="0" u="none" strike="noStrike">
                          <a:effectLst/>
                          <a:latin typeface="Arial" panose="020B0604020202020204"/>
                        </a:rPr>
                        <a:t>420101199001231009</a:t>
                      </a:r>
                      <a:endParaRPr lang="is-IS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四班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李四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effectLst/>
                          <a:latin typeface="Arial" panose="020B0604020202020204"/>
                        </a:rPr>
                        <a:t>420101199001231010</a:t>
                      </a:r>
                      <a:endParaRPr lang="fi-FI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五班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李五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effectLst/>
                          <a:latin typeface="Arial" panose="020B0604020202020204"/>
                        </a:rPr>
                        <a:t>420101199001231011</a:t>
                      </a:r>
                      <a:endParaRPr lang="fi-FI" sz="1400" b="0" i="0" u="none" strike="noStrike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初二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六班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>
                          <a:effectLst/>
                          <a:latin typeface="宋体" panose="02010600030101010101" pitchFamily="2" charset="-122"/>
                        </a:rPr>
                        <a:t>李六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effectLst/>
                          <a:latin typeface="Arial" panose="020B0604020202020204"/>
                        </a:rPr>
                        <a:t>420101199001231012</a:t>
                      </a:r>
                      <a:endParaRPr lang="fi-FI" sz="1400" b="0" i="0" u="none" strike="noStrike" dirty="0">
                        <a:effectLst/>
                        <a:latin typeface="Arial" panose="020B0604020202020204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4B0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图片 7" descr="lALPBY0V49yrx1bNAcXNAuk_745_453.png_620x10000q90g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10" y="1815382"/>
            <a:ext cx="7874000" cy="47879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3035" y="4935220"/>
            <a:ext cx="3878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工号用身份证号；</a:t>
            </a:r>
            <a:endParaRPr kumimoji="1" lang="zh-CN" altLang="en-US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2.</a:t>
            </a:r>
            <a:r>
              <a:rPr kumimoji="1" lang="zh-CN" altLang="en-US" dirty="0" smtClean="0"/>
              <a:t>导入再导出就能生成账号和密码；</a:t>
            </a:r>
            <a:endParaRPr kumimoji="1" lang="zh-CN" altLang="en-US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注意不要重复</a:t>
            </a:r>
            <a:r>
              <a:rPr kumimoji="1" lang="en-US" altLang="zh-CN" dirty="0" smtClean="0"/>
              <a:t>;</a:t>
            </a:r>
            <a:endParaRPr kumimoji="1" lang="en-US" altLang="zh-CN" dirty="0" smtClean="0"/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年级班级一定要规范统一。</a:t>
            </a:r>
            <a:endParaRPr kumimoji="1" lang="zh-CN" alt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离子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1941</Words>
  <Application>WPS 演示</Application>
  <PresentationFormat>自定义</PresentationFormat>
  <Paragraphs>571</Paragraphs>
  <Slides>11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 3</vt:lpstr>
      <vt:lpstr>Arial</vt:lpstr>
      <vt:lpstr>华文行楷</vt:lpstr>
      <vt:lpstr>微软雅黑</vt:lpstr>
      <vt:lpstr>Century Gothic</vt:lpstr>
      <vt:lpstr>Segoe Print</vt:lpstr>
      <vt:lpstr>Arial Unicode MS</vt:lpstr>
      <vt:lpstr>Symbol</vt:lpstr>
      <vt:lpstr>Calibri</vt:lpstr>
      <vt:lpstr>离子</vt:lpstr>
      <vt:lpstr>青骄第二课堂使用培训</vt:lpstr>
      <vt:lpstr>项目背景</vt:lpstr>
      <vt:lpstr>学校管理员老师</vt:lpstr>
      <vt:lpstr>钉钉扫码进入网站管理后台</vt:lpstr>
      <vt:lpstr>钉钉扫码进入网站管理后台</vt:lpstr>
      <vt:lpstr>新增学生</vt:lpstr>
      <vt:lpstr>新增学生</vt:lpstr>
      <vt:lpstr>新增教师</vt:lpstr>
      <vt:lpstr>新增教师</vt:lpstr>
      <vt:lpstr>新增班级</vt:lpstr>
      <vt:lpstr>THANK YOU！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青骄第二课堂使用培训</dc:title>
  <dc:creator>庄 孜为</dc:creator>
  <cp:lastModifiedBy>lucky</cp:lastModifiedBy>
  <cp:revision>151</cp:revision>
  <dcterms:created xsi:type="dcterms:W3CDTF">2018-04-17T02:40:00Z</dcterms:created>
  <dcterms:modified xsi:type="dcterms:W3CDTF">2018-09-25T16:25:16Z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